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4598" r:id="rId5"/>
    <p:sldId id="263" r:id="rId6"/>
    <p:sldId id="264" r:id="rId7"/>
    <p:sldId id="4392" r:id="rId8"/>
    <p:sldId id="4559" r:id="rId9"/>
    <p:sldId id="352" r:id="rId10"/>
    <p:sldId id="4529" r:id="rId11"/>
    <p:sldId id="708" r:id="rId12"/>
    <p:sldId id="4597" r:id="rId13"/>
    <p:sldId id="4592" r:id="rId14"/>
    <p:sldId id="4523" r:id="rId15"/>
    <p:sldId id="4524" r:id="rId16"/>
    <p:sldId id="4431" r:id="rId17"/>
    <p:sldId id="4432" r:id="rId18"/>
    <p:sldId id="4496" r:id="rId19"/>
    <p:sldId id="4421" r:id="rId20"/>
    <p:sldId id="4412" r:id="rId21"/>
    <p:sldId id="4405" r:id="rId22"/>
    <p:sldId id="4406" r:id="rId23"/>
    <p:sldId id="4596" r:id="rId24"/>
    <p:sldId id="4560" r:id="rId25"/>
    <p:sldId id="256" r:id="rId26"/>
    <p:sldId id="257" r:id="rId27"/>
    <p:sldId id="301" r:id="rId28"/>
    <p:sldId id="258" r:id="rId29"/>
    <p:sldId id="283" r:id="rId30"/>
    <p:sldId id="298" r:id="rId31"/>
    <p:sldId id="297" r:id="rId32"/>
    <p:sldId id="275" r:id="rId33"/>
    <p:sldId id="284" r:id="rId34"/>
    <p:sldId id="285" r:id="rId35"/>
    <p:sldId id="286" r:id="rId36"/>
    <p:sldId id="299" r:id="rId37"/>
    <p:sldId id="287" r:id="rId38"/>
    <p:sldId id="289" r:id="rId39"/>
    <p:sldId id="288" r:id="rId40"/>
    <p:sldId id="290" r:id="rId41"/>
    <p:sldId id="300" r:id="rId42"/>
    <p:sldId id="292" r:id="rId43"/>
    <p:sldId id="293" r:id="rId44"/>
    <p:sldId id="261" r:id="rId45"/>
    <p:sldId id="265" r:id="rId46"/>
    <p:sldId id="266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1EF5C1-B3D7-4590-82F4-82BF6E4D08BE}" v="2" dt="2025-03-31T15:09:24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91"/>
    <p:restoredTop sz="96327"/>
  </p:normalViewPr>
  <p:slideViewPr>
    <p:cSldViewPr snapToGrid="0" snapToObjects="1" showGuides="1">
      <p:cViewPr varScale="1">
        <p:scale>
          <a:sx n="162" d="100"/>
          <a:sy n="162" d="100"/>
        </p:scale>
        <p:origin x="1724" y="9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eu Gasser" userId="d0f2e73d-b0dd-4a41-b03d-221b520695ae" providerId="ADAL" clId="{C10E121B-6976-45CB-9F62-17ACFF78DA2C}"/>
    <pc:docChg chg="undo custSel addSld delSld modSld sldOrd">
      <pc:chgData name="Mathieu Gasser" userId="d0f2e73d-b0dd-4a41-b03d-221b520695ae" providerId="ADAL" clId="{C10E121B-6976-45CB-9F62-17ACFF78DA2C}" dt="2025-03-31T11:35:38.771" v="5805" actId="20577"/>
      <pc:docMkLst>
        <pc:docMk/>
      </pc:docMkLst>
      <pc:sldChg chg="modSp mod">
        <pc:chgData name="Mathieu Gasser" userId="d0f2e73d-b0dd-4a41-b03d-221b520695ae" providerId="ADAL" clId="{C10E121B-6976-45CB-9F62-17ACFF78DA2C}" dt="2025-03-20T15:05:18.230" v="5729" actId="20577"/>
        <pc:sldMkLst>
          <pc:docMk/>
          <pc:sldMk cId="2899371005" sldId="257"/>
        </pc:sldMkLst>
        <pc:spChg chg="mod">
          <ac:chgData name="Mathieu Gasser" userId="d0f2e73d-b0dd-4a41-b03d-221b520695ae" providerId="ADAL" clId="{C10E121B-6976-45CB-9F62-17ACFF78DA2C}" dt="2025-03-20T15:05:18.230" v="5729" actId="20577"/>
          <ac:spMkLst>
            <pc:docMk/>
            <pc:sldMk cId="2899371005" sldId="257"/>
            <ac:spMk id="3" creationId="{D00BBE08-ACC5-6342-ADA3-311119BFC727}"/>
          </ac:spMkLst>
        </pc:spChg>
        <pc:spChg chg="mod">
          <ac:chgData name="Mathieu Gasser" userId="d0f2e73d-b0dd-4a41-b03d-221b520695ae" providerId="ADAL" clId="{C10E121B-6976-45CB-9F62-17ACFF78DA2C}" dt="2025-03-17T13:15:04.780" v="47" actId="20577"/>
          <ac:spMkLst>
            <pc:docMk/>
            <pc:sldMk cId="2899371005" sldId="257"/>
            <ac:spMk id="5" creationId="{7FBB4781-33DE-82AF-D4A7-5CA7E56FB25F}"/>
          </ac:spMkLst>
        </pc:spChg>
      </pc:sldChg>
      <pc:sldChg chg="modSp mod">
        <pc:chgData name="Mathieu Gasser" userId="d0f2e73d-b0dd-4a41-b03d-221b520695ae" providerId="ADAL" clId="{C10E121B-6976-45CB-9F62-17ACFF78DA2C}" dt="2025-03-17T13:19:19.616" v="128" actId="20577"/>
        <pc:sldMkLst>
          <pc:docMk/>
          <pc:sldMk cId="1286373102" sldId="258"/>
        </pc:sldMkLst>
        <pc:spChg chg="mod">
          <ac:chgData name="Mathieu Gasser" userId="d0f2e73d-b0dd-4a41-b03d-221b520695ae" providerId="ADAL" clId="{C10E121B-6976-45CB-9F62-17ACFF78DA2C}" dt="2025-03-17T13:19:19.616" v="128" actId="20577"/>
          <ac:spMkLst>
            <pc:docMk/>
            <pc:sldMk cId="1286373102" sldId="258"/>
            <ac:spMk id="2" creationId="{41AE76BE-CCCC-BF49-A3C5-8970BBFE1FD9}"/>
          </ac:spMkLst>
        </pc:spChg>
      </pc:sldChg>
      <pc:sldChg chg="del">
        <pc:chgData name="Mathieu Gasser" userId="d0f2e73d-b0dd-4a41-b03d-221b520695ae" providerId="ADAL" clId="{C10E121B-6976-45CB-9F62-17ACFF78DA2C}" dt="2025-03-17T14:03:47.228" v="520" actId="2696"/>
        <pc:sldMkLst>
          <pc:docMk/>
          <pc:sldMk cId="4097840510" sldId="263"/>
        </pc:sldMkLst>
      </pc:sldChg>
      <pc:sldChg chg="modSp mod">
        <pc:chgData name="Mathieu Gasser" userId="d0f2e73d-b0dd-4a41-b03d-221b520695ae" providerId="ADAL" clId="{C10E121B-6976-45CB-9F62-17ACFF78DA2C}" dt="2025-03-20T15:08:18.651" v="5742" actId="20577"/>
        <pc:sldMkLst>
          <pc:docMk/>
          <pc:sldMk cId="640337084" sldId="275"/>
        </pc:sldMkLst>
        <pc:spChg chg="mod">
          <ac:chgData name="Mathieu Gasser" userId="d0f2e73d-b0dd-4a41-b03d-221b520695ae" providerId="ADAL" clId="{C10E121B-6976-45CB-9F62-17ACFF78DA2C}" dt="2025-03-20T15:08:18.651" v="5742" actId="20577"/>
          <ac:spMkLst>
            <pc:docMk/>
            <pc:sldMk cId="640337084" sldId="275"/>
            <ac:spMk id="8" creationId="{5B4387F5-2715-567E-1C96-00F551230F5F}"/>
          </ac:spMkLst>
        </pc:spChg>
      </pc:sldChg>
      <pc:sldChg chg="addSp delSp modSp del mod">
        <pc:chgData name="Mathieu Gasser" userId="d0f2e73d-b0dd-4a41-b03d-221b520695ae" providerId="ADAL" clId="{C10E121B-6976-45CB-9F62-17ACFF78DA2C}" dt="2025-03-17T14:29:14.327" v="876" actId="47"/>
        <pc:sldMkLst>
          <pc:docMk/>
          <pc:sldMk cId="697915517" sldId="281"/>
        </pc:sldMkLst>
      </pc:sldChg>
      <pc:sldChg chg="addSp delSp modSp del mod">
        <pc:chgData name="Mathieu Gasser" userId="d0f2e73d-b0dd-4a41-b03d-221b520695ae" providerId="ADAL" clId="{C10E121B-6976-45CB-9F62-17ACFF78DA2C}" dt="2025-03-17T14:29:11.726" v="874" actId="47"/>
        <pc:sldMkLst>
          <pc:docMk/>
          <pc:sldMk cId="4175170334" sldId="282"/>
        </pc:sldMkLst>
      </pc:sldChg>
      <pc:sldChg chg="addSp delSp modSp mod">
        <pc:chgData name="Mathieu Gasser" userId="d0f2e73d-b0dd-4a41-b03d-221b520695ae" providerId="ADAL" clId="{C10E121B-6976-45CB-9F62-17ACFF78DA2C}" dt="2025-03-20T15:08:01.771" v="5730" actId="20577"/>
        <pc:sldMkLst>
          <pc:docMk/>
          <pc:sldMk cId="3067617086" sldId="283"/>
        </pc:sldMkLst>
        <pc:spChg chg="mod">
          <ac:chgData name="Mathieu Gasser" userId="d0f2e73d-b0dd-4a41-b03d-221b520695ae" providerId="ADAL" clId="{C10E121B-6976-45CB-9F62-17ACFF78DA2C}" dt="2025-03-20T15:08:01.771" v="5730" actId="20577"/>
          <ac:spMkLst>
            <pc:docMk/>
            <pc:sldMk cId="3067617086" sldId="283"/>
            <ac:spMk id="4" creationId="{643B0545-C241-A6F6-A7CE-DC6BD26CFEC8}"/>
          </ac:spMkLst>
        </pc:spChg>
        <pc:spChg chg="add mod">
          <ac:chgData name="Mathieu Gasser" userId="d0f2e73d-b0dd-4a41-b03d-221b520695ae" providerId="ADAL" clId="{C10E121B-6976-45CB-9F62-17ACFF78DA2C}" dt="2025-03-17T14:28:24.890" v="858" actId="1076"/>
          <ac:spMkLst>
            <pc:docMk/>
            <pc:sldMk cId="3067617086" sldId="283"/>
            <ac:spMk id="16" creationId="{3ACC41E4-CB6B-40E4-81B2-892734503581}"/>
          </ac:spMkLst>
        </pc:spChg>
        <pc:spChg chg="add mod">
          <ac:chgData name="Mathieu Gasser" userId="d0f2e73d-b0dd-4a41-b03d-221b520695ae" providerId="ADAL" clId="{C10E121B-6976-45CB-9F62-17ACFF78DA2C}" dt="2025-03-17T14:29:19.845" v="878" actId="20577"/>
          <ac:spMkLst>
            <pc:docMk/>
            <pc:sldMk cId="3067617086" sldId="283"/>
            <ac:spMk id="17" creationId="{BC0456B7-0344-487F-6004-C8527B49FFDC}"/>
          </ac:spMkLst>
        </pc:spChg>
        <pc:picChg chg="mod">
          <ac:chgData name="Mathieu Gasser" userId="d0f2e73d-b0dd-4a41-b03d-221b520695ae" providerId="ADAL" clId="{C10E121B-6976-45CB-9F62-17ACFF78DA2C}" dt="2025-03-17T14:28:20.758" v="857" actId="14100"/>
          <ac:picMkLst>
            <pc:docMk/>
            <pc:sldMk cId="3067617086" sldId="283"/>
            <ac:picMk id="1028" creationId="{A48DB087-7786-A4B4-491C-80E31A634136}"/>
          </ac:picMkLst>
        </pc:picChg>
      </pc:sldChg>
      <pc:sldChg chg="modSp mod">
        <pc:chgData name="Mathieu Gasser" userId="d0f2e73d-b0dd-4a41-b03d-221b520695ae" providerId="ADAL" clId="{C10E121B-6976-45CB-9F62-17ACFF78DA2C}" dt="2025-03-20T15:08:22.349" v="5746" actId="20577"/>
        <pc:sldMkLst>
          <pc:docMk/>
          <pc:sldMk cId="2434093339" sldId="284"/>
        </pc:sldMkLst>
        <pc:spChg chg="mod">
          <ac:chgData name="Mathieu Gasser" userId="d0f2e73d-b0dd-4a41-b03d-221b520695ae" providerId="ADAL" clId="{C10E121B-6976-45CB-9F62-17ACFF78DA2C}" dt="2025-03-18T07:05:35.607" v="2924" actId="115"/>
          <ac:spMkLst>
            <pc:docMk/>
            <pc:sldMk cId="2434093339" sldId="284"/>
            <ac:spMk id="2" creationId="{2053517E-0073-A687-9174-C2C7CE245289}"/>
          </ac:spMkLst>
        </pc:spChg>
        <pc:spChg chg="mod">
          <ac:chgData name="Mathieu Gasser" userId="d0f2e73d-b0dd-4a41-b03d-221b520695ae" providerId="ADAL" clId="{C10E121B-6976-45CB-9F62-17ACFF78DA2C}" dt="2025-03-20T15:08:22.349" v="5746" actId="20577"/>
          <ac:spMkLst>
            <pc:docMk/>
            <pc:sldMk cId="2434093339" sldId="284"/>
            <ac:spMk id="9" creationId="{31245DF2-6756-0975-8BD1-1D693A5AAE66}"/>
          </ac:spMkLst>
        </pc:spChg>
      </pc:sldChg>
      <pc:sldChg chg="modSp mod">
        <pc:chgData name="Mathieu Gasser" userId="d0f2e73d-b0dd-4a41-b03d-221b520695ae" providerId="ADAL" clId="{C10E121B-6976-45CB-9F62-17ACFF78DA2C}" dt="2025-03-20T15:08:25.944" v="5750" actId="20577"/>
        <pc:sldMkLst>
          <pc:docMk/>
          <pc:sldMk cId="2593984873" sldId="285"/>
        </pc:sldMkLst>
        <pc:spChg chg="mod">
          <ac:chgData name="Mathieu Gasser" userId="d0f2e73d-b0dd-4a41-b03d-221b520695ae" providerId="ADAL" clId="{C10E121B-6976-45CB-9F62-17ACFF78DA2C}" dt="2025-03-20T15:08:25.944" v="5750" actId="20577"/>
          <ac:spMkLst>
            <pc:docMk/>
            <pc:sldMk cId="2593984873" sldId="285"/>
            <ac:spMk id="4" creationId="{DC27B728-9681-9E2D-063F-0A29E7AF355A}"/>
          </ac:spMkLst>
        </pc:spChg>
        <pc:spChg chg="mod">
          <ac:chgData name="Mathieu Gasser" userId="d0f2e73d-b0dd-4a41-b03d-221b520695ae" providerId="ADAL" clId="{C10E121B-6976-45CB-9F62-17ACFF78DA2C}" dt="2025-03-18T07:06:02.323" v="2927" actId="20577"/>
          <ac:spMkLst>
            <pc:docMk/>
            <pc:sldMk cId="2593984873" sldId="285"/>
            <ac:spMk id="5" creationId="{3BEA0B82-02D6-F12E-73AC-5ABFB8B1772B}"/>
          </ac:spMkLst>
        </pc:spChg>
      </pc:sldChg>
      <pc:sldChg chg="addSp delSp modSp mod">
        <pc:chgData name="Mathieu Gasser" userId="d0f2e73d-b0dd-4a41-b03d-221b520695ae" providerId="ADAL" clId="{C10E121B-6976-45CB-9F62-17ACFF78DA2C}" dt="2025-03-31T11:35:38.771" v="5805" actId="20577"/>
        <pc:sldMkLst>
          <pc:docMk/>
          <pc:sldMk cId="1943772911" sldId="286"/>
        </pc:sldMkLst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2" creationId="{3EFD9B47-9E04-E7F5-A5FF-AD4EA07F3B1D}"/>
          </ac:spMkLst>
        </pc:spChg>
        <pc:spChg chg="mod ord">
          <ac:chgData name="Mathieu Gasser" userId="d0f2e73d-b0dd-4a41-b03d-221b520695ae" providerId="ADAL" clId="{C10E121B-6976-45CB-9F62-17ACFF78DA2C}" dt="2025-03-18T07:23:25.696" v="3715" actId="20577"/>
          <ac:spMkLst>
            <pc:docMk/>
            <pc:sldMk cId="1943772911" sldId="286"/>
            <ac:spMk id="5" creationId="{E6F48990-F1AA-D27C-3C27-5C8FF7DDEE46}"/>
          </ac:spMkLst>
        </pc:spChg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6" creationId="{635A2B06-7BA4-E6DD-5CEF-175EF5BC5C45}"/>
          </ac:spMkLst>
        </pc:spChg>
        <pc:spChg chg="mod">
          <ac:chgData name="Mathieu Gasser" userId="d0f2e73d-b0dd-4a41-b03d-221b520695ae" providerId="ADAL" clId="{C10E121B-6976-45CB-9F62-17ACFF78DA2C}" dt="2025-03-17T14:32:31.147" v="958" actId="20577"/>
          <ac:spMkLst>
            <pc:docMk/>
            <pc:sldMk cId="1943772911" sldId="286"/>
            <ac:spMk id="11" creationId="{B89048A5-04AC-4C52-1D87-EBBB55BFEDB7}"/>
          </ac:spMkLst>
        </pc:spChg>
        <pc:spChg chg="mod">
          <ac:chgData name="Mathieu Gasser" userId="d0f2e73d-b0dd-4a41-b03d-221b520695ae" providerId="ADAL" clId="{C10E121B-6976-45CB-9F62-17ACFF78DA2C}" dt="2025-03-20T15:08:30.636" v="5754" actId="20577"/>
          <ac:spMkLst>
            <pc:docMk/>
            <pc:sldMk cId="1943772911" sldId="286"/>
            <ac:spMk id="19" creationId="{748FFE18-1698-8C82-6E21-2021B6545BF0}"/>
          </ac:spMkLst>
        </pc:spChg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20" creationId="{8E99F061-CFD6-F11F-E2F0-B13FBFF7E16A}"/>
          </ac:spMkLst>
        </pc:spChg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21" creationId="{1C79427A-F0FC-0588-E00E-8A148F722EDF}"/>
          </ac:spMkLst>
        </pc:spChg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22" creationId="{AFE3E21C-1CA8-8E5B-0B63-CE22AE725909}"/>
          </ac:spMkLst>
        </pc:spChg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23" creationId="{DBDE4DC9-1AEA-7B4A-0F0B-C024B05FC3BE}"/>
          </ac:spMkLst>
        </pc:spChg>
        <pc:spChg chg="add mod">
          <ac:chgData name="Mathieu Gasser" userId="d0f2e73d-b0dd-4a41-b03d-221b520695ae" providerId="ADAL" clId="{C10E121B-6976-45CB-9F62-17ACFF78DA2C}" dt="2025-03-17T14:52:21.761" v="1329" actId="1036"/>
          <ac:spMkLst>
            <pc:docMk/>
            <pc:sldMk cId="1943772911" sldId="286"/>
            <ac:spMk id="24" creationId="{DC2417E0-F1DE-2B91-5DD3-8A60F9C2864A}"/>
          </ac:spMkLst>
        </pc:spChg>
        <pc:spChg chg="add mod">
          <ac:chgData name="Mathieu Gasser" userId="d0f2e73d-b0dd-4a41-b03d-221b520695ae" providerId="ADAL" clId="{C10E121B-6976-45CB-9F62-17ACFF78DA2C}" dt="2025-03-17T14:54:16.549" v="1332" actId="20577"/>
          <ac:spMkLst>
            <pc:docMk/>
            <pc:sldMk cId="1943772911" sldId="286"/>
            <ac:spMk id="27" creationId="{EFFB1207-81BD-9AAC-11AF-13F3867E9E18}"/>
          </ac:spMkLst>
        </pc:spChg>
        <pc:spChg chg="add mod">
          <ac:chgData name="Mathieu Gasser" userId="d0f2e73d-b0dd-4a41-b03d-221b520695ae" providerId="ADAL" clId="{C10E121B-6976-45CB-9F62-17ACFF78DA2C}" dt="2025-03-17T14:54:06.769" v="1331" actId="20577"/>
          <ac:spMkLst>
            <pc:docMk/>
            <pc:sldMk cId="1943772911" sldId="286"/>
            <ac:spMk id="31" creationId="{7421D96B-2BF9-0EAB-F0C2-6DAE90967208}"/>
          </ac:spMkLst>
        </pc:spChg>
        <pc:spChg chg="add mod">
          <ac:chgData name="Mathieu Gasser" userId="d0f2e73d-b0dd-4a41-b03d-221b520695ae" providerId="ADAL" clId="{C10E121B-6976-45CB-9F62-17ACFF78DA2C}" dt="2025-03-31T11:35:38.771" v="5805" actId="20577"/>
          <ac:spMkLst>
            <pc:docMk/>
            <pc:sldMk cId="1943772911" sldId="286"/>
            <ac:spMk id="34" creationId="{F274F1DF-C149-32E2-4F64-8E3DBE7BF1D5}"/>
          </ac:spMkLst>
        </pc:spChg>
        <pc:picChg chg="add mod">
          <ac:chgData name="Mathieu Gasser" userId="d0f2e73d-b0dd-4a41-b03d-221b520695ae" providerId="ADAL" clId="{C10E121B-6976-45CB-9F62-17ACFF78DA2C}" dt="2025-03-17T14:52:21.761" v="1329" actId="1036"/>
          <ac:picMkLst>
            <pc:docMk/>
            <pc:sldMk cId="1943772911" sldId="286"/>
            <ac:picMk id="1030" creationId="{FA25C7CB-4626-0AC0-CB48-526011533B99}"/>
          </ac:picMkLst>
        </pc:picChg>
        <pc:cxnChg chg="add">
          <ac:chgData name="Mathieu Gasser" userId="d0f2e73d-b0dd-4a41-b03d-221b520695ae" providerId="ADAL" clId="{C10E121B-6976-45CB-9F62-17ACFF78DA2C}" dt="2025-03-17T14:48:51.735" v="1111" actId="11529"/>
          <ac:cxnSpMkLst>
            <pc:docMk/>
            <pc:sldMk cId="1943772911" sldId="286"/>
            <ac:cxnSpMk id="17" creationId="{B34F8BED-77C1-B99A-32D6-4C92BBCACAD7}"/>
          </ac:cxnSpMkLst>
        </pc:cxnChg>
        <pc:cxnChg chg="add mod">
          <ac:chgData name="Mathieu Gasser" userId="d0f2e73d-b0dd-4a41-b03d-221b520695ae" providerId="ADAL" clId="{C10E121B-6976-45CB-9F62-17ACFF78DA2C}" dt="2025-03-17T14:51:02.153" v="1207" actId="14100"/>
          <ac:cxnSpMkLst>
            <pc:docMk/>
            <pc:sldMk cId="1943772911" sldId="286"/>
            <ac:cxnSpMk id="26" creationId="{8D51CBBD-E534-85B4-4F5C-5E155566051E}"/>
          </ac:cxnSpMkLst>
        </pc:cxnChg>
        <pc:cxnChg chg="add mod">
          <ac:chgData name="Mathieu Gasser" userId="d0f2e73d-b0dd-4a41-b03d-221b520695ae" providerId="ADAL" clId="{C10E121B-6976-45CB-9F62-17ACFF78DA2C}" dt="2025-03-17T14:52:13.592" v="1291" actId="1035"/>
          <ac:cxnSpMkLst>
            <pc:docMk/>
            <pc:sldMk cId="1943772911" sldId="286"/>
            <ac:cxnSpMk id="29" creationId="{C2735063-D0EB-3DB8-1071-FB830BF5086B}"/>
          </ac:cxnSpMkLst>
        </pc:cxnChg>
        <pc:cxnChg chg="add mod">
          <ac:chgData name="Mathieu Gasser" userId="d0f2e73d-b0dd-4a41-b03d-221b520695ae" providerId="ADAL" clId="{C10E121B-6976-45CB-9F62-17ACFF78DA2C}" dt="2025-03-17T14:52:13.592" v="1291" actId="1035"/>
          <ac:cxnSpMkLst>
            <pc:docMk/>
            <pc:sldMk cId="1943772911" sldId="286"/>
            <ac:cxnSpMk id="33" creationId="{151706F5-2880-B556-BC31-13E369B55E59}"/>
          </ac:cxnSpMkLst>
        </pc:cxnChg>
      </pc:sldChg>
      <pc:sldChg chg="modSp mod">
        <pc:chgData name="Mathieu Gasser" userId="d0f2e73d-b0dd-4a41-b03d-221b520695ae" providerId="ADAL" clId="{C10E121B-6976-45CB-9F62-17ACFF78DA2C}" dt="2025-03-20T15:08:38.763" v="5762" actId="20577"/>
        <pc:sldMkLst>
          <pc:docMk/>
          <pc:sldMk cId="4089527271" sldId="287"/>
        </pc:sldMkLst>
        <pc:spChg chg="mod">
          <ac:chgData name="Mathieu Gasser" userId="d0f2e73d-b0dd-4a41-b03d-221b520695ae" providerId="ADAL" clId="{C10E121B-6976-45CB-9F62-17ACFF78DA2C}" dt="2025-03-18T07:12:06.270" v="2962" actId="20577"/>
          <ac:spMkLst>
            <pc:docMk/>
            <pc:sldMk cId="4089527271" sldId="287"/>
            <ac:spMk id="11" creationId="{4ADC482B-90AA-9832-F34C-10D45E139616}"/>
          </ac:spMkLst>
        </pc:spChg>
        <pc:spChg chg="mod">
          <ac:chgData name="Mathieu Gasser" userId="d0f2e73d-b0dd-4a41-b03d-221b520695ae" providerId="ADAL" clId="{C10E121B-6976-45CB-9F62-17ACFF78DA2C}" dt="2025-03-20T15:08:38.763" v="5762" actId="20577"/>
          <ac:spMkLst>
            <pc:docMk/>
            <pc:sldMk cId="4089527271" sldId="287"/>
            <ac:spMk id="25" creationId="{378E55AB-3BC2-0689-17AC-BAEE1039F3F7}"/>
          </ac:spMkLst>
        </pc:spChg>
      </pc:sldChg>
      <pc:sldChg chg="modSp mod">
        <pc:chgData name="Mathieu Gasser" userId="d0f2e73d-b0dd-4a41-b03d-221b520695ae" providerId="ADAL" clId="{C10E121B-6976-45CB-9F62-17ACFF78DA2C}" dt="2025-03-28T10:03:33.254" v="5791" actId="20577"/>
        <pc:sldMkLst>
          <pc:docMk/>
          <pc:sldMk cId="200953967" sldId="288"/>
        </pc:sldMkLst>
        <pc:spChg chg="mod">
          <ac:chgData name="Mathieu Gasser" userId="d0f2e73d-b0dd-4a41-b03d-221b520695ae" providerId="ADAL" clId="{C10E121B-6976-45CB-9F62-17ACFF78DA2C}" dt="2025-03-28T10:03:33.254" v="5791" actId="20577"/>
          <ac:spMkLst>
            <pc:docMk/>
            <pc:sldMk cId="200953967" sldId="288"/>
            <ac:spMk id="5" creationId="{05EE6F1E-18F7-5417-5743-A9711F6BFDCD}"/>
          </ac:spMkLst>
        </pc:spChg>
        <pc:spChg chg="mod">
          <ac:chgData name="Mathieu Gasser" userId="d0f2e73d-b0dd-4a41-b03d-221b520695ae" providerId="ADAL" clId="{C10E121B-6976-45CB-9F62-17ACFF78DA2C}" dt="2025-03-20T15:08:46.421" v="5770" actId="20577"/>
          <ac:spMkLst>
            <pc:docMk/>
            <pc:sldMk cId="200953967" sldId="288"/>
            <ac:spMk id="25" creationId="{C66C0EA9-4EC4-DEE5-04F1-90542549ED92}"/>
          </ac:spMkLst>
        </pc:spChg>
      </pc:sldChg>
      <pc:sldChg chg="addSp delSp modSp mod">
        <pc:chgData name="Mathieu Gasser" userId="d0f2e73d-b0dd-4a41-b03d-221b520695ae" providerId="ADAL" clId="{C10E121B-6976-45CB-9F62-17ACFF78DA2C}" dt="2025-03-20T15:08:42.787" v="5766" actId="20577"/>
        <pc:sldMkLst>
          <pc:docMk/>
          <pc:sldMk cId="1733309546" sldId="289"/>
        </pc:sldMkLst>
        <pc:spChg chg="mod">
          <ac:chgData name="Mathieu Gasser" userId="d0f2e73d-b0dd-4a41-b03d-221b520695ae" providerId="ADAL" clId="{C10E121B-6976-45CB-9F62-17ACFF78DA2C}" dt="2025-03-18T07:16:17.900" v="3305" actId="20577"/>
          <ac:spMkLst>
            <pc:docMk/>
            <pc:sldMk cId="1733309546" sldId="289"/>
            <ac:spMk id="3" creationId="{72F3F3FB-FFA0-78F2-201E-DFFE303D3273}"/>
          </ac:spMkLst>
        </pc:spChg>
        <pc:spChg chg="add mod">
          <ac:chgData name="Mathieu Gasser" userId="d0f2e73d-b0dd-4a41-b03d-221b520695ae" providerId="ADAL" clId="{C10E121B-6976-45CB-9F62-17ACFF78DA2C}" dt="2025-03-18T07:21:21.463" v="3501" actId="20577"/>
          <ac:spMkLst>
            <pc:docMk/>
            <pc:sldMk cId="1733309546" sldId="289"/>
            <ac:spMk id="4" creationId="{8F233BE4-E779-F810-7963-8D24E3F50DEE}"/>
          </ac:spMkLst>
        </pc:spChg>
        <pc:spChg chg="add mod">
          <ac:chgData name="Mathieu Gasser" userId="d0f2e73d-b0dd-4a41-b03d-221b520695ae" providerId="ADAL" clId="{C10E121B-6976-45CB-9F62-17ACFF78DA2C}" dt="2025-03-18T07:23:08.487" v="3713" actId="20577"/>
          <ac:spMkLst>
            <pc:docMk/>
            <pc:sldMk cId="1733309546" sldId="289"/>
            <ac:spMk id="6" creationId="{937F3149-34B6-556A-2609-2DDE8BAE3B32}"/>
          </ac:spMkLst>
        </pc:spChg>
        <pc:spChg chg="mod">
          <ac:chgData name="Mathieu Gasser" userId="d0f2e73d-b0dd-4a41-b03d-221b520695ae" providerId="ADAL" clId="{C10E121B-6976-45CB-9F62-17ACFF78DA2C}" dt="2025-03-18T07:14:20.726" v="2993" actId="20577"/>
          <ac:spMkLst>
            <pc:docMk/>
            <pc:sldMk cId="1733309546" sldId="289"/>
            <ac:spMk id="11" creationId="{08149DF7-607B-C31F-A639-81D8BA19A820}"/>
          </ac:spMkLst>
        </pc:spChg>
        <pc:spChg chg="mod">
          <ac:chgData name="Mathieu Gasser" userId="d0f2e73d-b0dd-4a41-b03d-221b520695ae" providerId="ADAL" clId="{C10E121B-6976-45CB-9F62-17ACFF78DA2C}" dt="2025-03-20T15:08:42.787" v="5766" actId="20577"/>
          <ac:spMkLst>
            <pc:docMk/>
            <pc:sldMk cId="1733309546" sldId="289"/>
            <ac:spMk id="25" creationId="{AA484099-C8A4-0E41-7271-729FE2A4454C}"/>
          </ac:spMkLst>
        </pc:spChg>
      </pc:sldChg>
      <pc:sldChg chg="addSp modSp mod">
        <pc:chgData name="Mathieu Gasser" userId="d0f2e73d-b0dd-4a41-b03d-221b520695ae" providerId="ADAL" clId="{C10E121B-6976-45CB-9F62-17ACFF78DA2C}" dt="2025-03-20T15:08:49.998" v="5774" actId="20577"/>
        <pc:sldMkLst>
          <pc:docMk/>
          <pc:sldMk cId="3030131592" sldId="290"/>
        </pc:sldMkLst>
        <pc:spChg chg="mod">
          <ac:chgData name="Mathieu Gasser" userId="d0f2e73d-b0dd-4a41-b03d-221b520695ae" providerId="ADAL" clId="{C10E121B-6976-45CB-9F62-17ACFF78DA2C}" dt="2025-03-18T08:00:30.924" v="4498" actId="20577"/>
          <ac:spMkLst>
            <pc:docMk/>
            <pc:sldMk cId="3030131592" sldId="290"/>
            <ac:spMk id="2" creationId="{9CDF334E-1F3F-8109-0299-95D600A9EAC1}"/>
          </ac:spMkLst>
        </pc:spChg>
        <pc:spChg chg="mod">
          <ac:chgData name="Mathieu Gasser" userId="d0f2e73d-b0dd-4a41-b03d-221b520695ae" providerId="ADAL" clId="{C10E121B-6976-45CB-9F62-17ACFF78DA2C}" dt="2025-03-18T08:15:09.242" v="5351" actId="20577"/>
          <ac:spMkLst>
            <pc:docMk/>
            <pc:sldMk cId="3030131592" sldId="290"/>
            <ac:spMk id="5" creationId="{E0D04443-8A94-FDA5-79BF-C10A0A23F090}"/>
          </ac:spMkLst>
        </pc:spChg>
        <pc:spChg chg="mod">
          <ac:chgData name="Mathieu Gasser" userId="d0f2e73d-b0dd-4a41-b03d-221b520695ae" providerId="ADAL" clId="{C10E121B-6976-45CB-9F62-17ACFF78DA2C}" dt="2025-03-20T15:08:49.998" v="5774" actId="20577"/>
          <ac:spMkLst>
            <pc:docMk/>
            <pc:sldMk cId="3030131592" sldId="290"/>
            <ac:spMk id="25" creationId="{ED687F3B-F34E-5D6E-541F-C37B44B294CF}"/>
          </ac:spMkLst>
        </pc:spChg>
        <pc:picChg chg="add mod">
          <ac:chgData name="Mathieu Gasser" userId="d0f2e73d-b0dd-4a41-b03d-221b520695ae" providerId="ADAL" clId="{C10E121B-6976-45CB-9F62-17ACFF78DA2C}" dt="2025-03-18T08:00:55.760" v="4506" actId="1076"/>
          <ac:picMkLst>
            <pc:docMk/>
            <pc:sldMk cId="3030131592" sldId="290"/>
            <ac:picMk id="3" creationId="{D588AAF1-9FE8-8D9D-3D3F-B03D9A7910E8}"/>
          </ac:picMkLst>
        </pc:picChg>
        <pc:picChg chg="mod">
          <ac:chgData name="Mathieu Gasser" userId="d0f2e73d-b0dd-4a41-b03d-221b520695ae" providerId="ADAL" clId="{C10E121B-6976-45CB-9F62-17ACFF78DA2C}" dt="2025-03-18T08:00:40.371" v="4502" actId="1076"/>
          <ac:picMkLst>
            <pc:docMk/>
            <pc:sldMk cId="3030131592" sldId="290"/>
            <ac:picMk id="4" creationId="{3F004E17-0BA4-C224-392C-1C5E456EFD0A}"/>
          </ac:picMkLst>
        </pc:picChg>
        <pc:picChg chg="mod">
          <ac:chgData name="Mathieu Gasser" userId="d0f2e73d-b0dd-4a41-b03d-221b520695ae" providerId="ADAL" clId="{C10E121B-6976-45CB-9F62-17ACFF78DA2C}" dt="2025-03-18T08:00:37.571" v="4500" actId="1076"/>
          <ac:picMkLst>
            <pc:docMk/>
            <pc:sldMk cId="3030131592" sldId="290"/>
            <ac:picMk id="8" creationId="{0CBCEEC6-0514-AD92-BF3B-E84C923DEB1B}"/>
          </ac:picMkLst>
        </pc:picChg>
        <pc:picChg chg="mod">
          <ac:chgData name="Mathieu Gasser" userId="d0f2e73d-b0dd-4a41-b03d-221b520695ae" providerId="ADAL" clId="{C10E121B-6976-45CB-9F62-17ACFF78DA2C}" dt="2025-03-18T08:00:46.233" v="4504" actId="1076"/>
          <ac:picMkLst>
            <pc:docMk/>
            <pc:sldMk cId="3030131592" sldId="290"/>
            <ac:picMk id="10" creationId="{EC759475-A98A-4F4C-381F-47940E877A6E}"/>
          </ac:picMkLst>
        </pc:picChg>
      </pc:sldChg>
      <pc:sldChg chg="del">
        <pc:chgData name="Mathieu Gasser" userId="d0f2e73d-b0dd-4a41-b03d-221b520695ae" providerId="ADAL" clId="{C10E121B-6976-45CB-9F62-17ACFF78DA2C}" dt="2025-03-18T07:23:45.289" v="3716" actId="47"/>
        <pc:sldMkLst>
          <pc:docMk/>
          <pc:sldMk cId="3961169456" sldId="291"/>
        </pc:sldMkLst>
      </pc:sldChg>
      <pc:sldChg chg="addSp delSp modSp mod">
        <pc:chgData name="Mathieu Gasser" userId="d0f2e73d-b0dd-4a41-b03d-221b520695ae" providerId="ADAL" clId="{C10E121B-6976-45CB-9F62-17ACFF78DA2C}" dt="2025-03-20T15:08:58.721" v="5782" actId="20577"/>
        <pc:sldMkLst>
          <pc:docMk/>
          <pc:sldMk cId="3086058432" sldId="292"/>
        </pc:sldMkLst>
        <pc:spChg chg="add mod">
          <ac:chgData name="Mathieu Gasser" userId="d0f2e73d-b0dd-4a41-b03d-221b520695ae" providerId="ADAL" clId="{C10E121B-6976-45CB-9F62-17ACFF78DA2C}" dt="2025-03-18T07:25:13.794" v="3778" actId="1076"/>
          <ac:spMkLst>
            <pc:docMk/>
            <pc:sldMk cId="3086058432" sldId="292"/>
            <ac:spMk id="3" creationId="{9B210868-CC10-A734-F040-AAEF046857BE}"/>
          </ac:spMkLst>
        </pc:spChg>
        <pc:spChg chg="mod">
          <ac:chgData name="Mathieu Gasser" userId="d0f2e73d-b0dd-4a41-b03d-221b520695ae" providerId="ADAL" clId="{C10E121B-6976-45CB-9F62-17ACFF78DA2C}" dt="2025-03-18T07:24:23.932" v="3720" actId="6549"/>
          <ac:spMkLst>
            <pc:docMk/>
            <pc:sldMk cId="3086058432" sldId="292"/>
            <ac:spMk id="4" creationId="{16E2711C-BD69-AF68-8D80-5FEF9237EA2A}"/>
          </ac:spMkLst>
        </pc:spChg>
        <pc:spChg chg="mod">
          <ac:chgData name="Mathieu Gasser" userId="d0f2e73d-b0dd-4a41-b03d-221b520695ae" providerId="ADAL" clId="{C10E121B-6976-45CB-9F62-17ACFF78DA2C}" dt="2025-03-18T07:24:04.270" v="3719" actId="20577"/>
          <ac:spMkLst>
            <pc:docMk/>
            <pc:sldMk cId="3086058432" sldId="292"/>
            <ac:spMk id="8" creationId="{C2E7AB8E-39DC-A0E8-7F8A-6429F5849816}"/>
          </ac:spMkLst>
        </pc:spChg>
        <pc:spChg chg="mod">
          <ac:chgData name="Mathieu Gasser" userId="d0f2e73d-b0dd-4a41-b03d-221b520695ae" providerId="ADAL" clId="{C10E121B-6976-45CB-9F62-17ACFF78DA2C}" dt="2025-03-20T15:08:58.721" v="5782" actId="20577"/>
          <ac:spMkLst>
            <pc:docMk/>
            <pc:sldMk cId="3086058432" sldId="292"/>
            <ac:spMk id="25" creationId="{887DAFA6-AD21-2967-355F-CD3F168925B1}"/>
          </ac:spMkLst>
        </pc:spChg>
        <pc:picChg chg="mod">
          <ac:chgData name="Mathieu Gasser" userId="d0f2e73d-b0dd-4a41-b03d-221b520695ae" providerId="ADAL" clId="{C10E121B-6976-45CB-9F62-17ACFF78DA2C}" dt="2025-03-18T07:25:13.794" v="3778" actId="1076"/>
          <ac:picMkLst>
            <pc:docMk/>
            <pc:sldMk cId="3086058432" sldId="292"/>
            <ac:picMk id="18" creationId="{227395B5-479D-51E2-6343-4AA3AE2F31D1}"/>
          </ac:picMkLst>
        </pc:picChg>
        <pc:picChg chg="mod">
          <ac:chgData name="Mathieu Gasser" userId="d0f2e73d-b0dd-4a41-b03d-221b520695ae" providerId="ADAL" clId="{C10E121B-6976-45CB-9F62-17ACFF78DA2C}" dt="2025-03-18T07:25:13.794" v="3778" actId="1076"/>
          <ac:picMkLst>
            <pc:docMk/>
            <pc:sldMk cId="3086058432" sldId="292"/>
            <ac:picMk id="20" creationId="{4527AA90-974B-D8DB-E119-3BFDC351F14E}"/>
          </ac:picMkLst>
        </pc:picChg>
      </pc:sldChg>
      <pc:sldChg chg="modSp mod">
        <pc:chgData name="Mathieu Gasser" userId="d0f2e73d-b0dd-4a41-b03d-221b520695ae" providerId="ADAL" clId="{C10E121B-6976-45CB-9F62-17ACFF78DA2C}" dt="2025-03-20T15:09:06.052" v="5790" actId="20577"/>
        <pc:sldMkLst>
          <pc:docMk/>
          <pc:sldMk cId="1607404939" sldId="295"/>
        </pc:sldMkLst>
      </pc:sldChg>
      <pc:sldChg chg="modSp mod">
        <pc:chgData name="Mathieu Gasser" userId="d0f2e73d-b0dd-4a41-b03d-221b520695ae" providerId="ADAL" clId="{C10E121B-6976-45CB-9F62-17ACFF78DA2C}" dt="2025-03-20T15:09:03.047" v="5786" actId="20577"/>
        <pc:sldMkLst>
          <pc:docMk/>
          <pc:sldMk cId="1894241391" sldId="296"/>
        </pc:sldMkLst>
      </pc:sldChg>
      <pc:sldChg chg="modSp add mod">
        <pc:chgData name="Mathieu Gasser" userId="d0f2e73d-b0dd-4a41-b03d-221b520695ae" providerId="ADAL" clId="{C10E121B-6976-45CB-9F62-17ACFF78DA2C}" dt="2025-03-20T15:08:15.372" v="5738" actId="20577"/>
        <pc:sldMkLst>
          <pc:docMk/>
          <pc:sldMk cId="1347819102" sldId="297"/>
        </pc:sldMkLst>
        <pc:spChg chg="mod">
          <ac:chgData name="Mathieu Gasser" userId="d0f2e73d-b0dd-4a41-b03d-221b520695ae" providerId="ADAL" clId="{C10E121B-6976-45CB-9F62-17ACFF78DA2C}" dt="2025-03-20T15:08:15.372" v="5738" actId="20577"/>
          <ac:spMkLst>
            <pc:docMk/>
            <pc:sldMk cId="1347819102" sldId="297"/>
            <ac:spMk id="4" creationId="{CC2E2A39-3A4F-0E54-8E12-821868D479BB}"/>
          </ac:spMkLst>
        </pc:spChg>
        <pc:spChg chg="mod">
          <ac:chgData name="Mathieu Gasser" userId="d0f2e73d-b0dd-4a41-b03d-221b520695ae" providerId="ADAL" clId="{C10E121B-6976-45CB-9F62-17ACFF78DA2C}" dt="2025-03-20T15:08:11.014" v="5736" actId="20577"/>
          <ac:spMkLst>
            <pc:docMk/>
            <pc:sldMk cId="1347819102" sldId="297"/>
            <ac:spMk id="17" creationId="{B3CE7DDB-BC13-79E2-27B6-979AB1F63F22}"/>
          </ac:spMkLst>
        </pc:spChg>
        <pc:graphicFrameChg chg="mod">
          <ac:chgData name="Mathieu Gasser" userId="d0f2e73d-b0dd-4a41-b03d-221b520695ae" providerId="ADAL" clId="{C10E121B-6976-45CB-9F62-17ACFF78DA2C}" dt="2025-03-18T07:04:52.935" v="2923"/>
          <ac:graphicFrameMkLst>
            <pc:docMk/>
            <pc:sldMk cId="1347819102" sldId="297"/>
            <ac:graphicFrameMk id="24" creationId="{7FDB7286-74CE-8687-3D75-FADBCD38C577}"/>
          </ac:graphicFrameMkLst>
        </pc:graphicFrameChg>
      </pc:sldChg>
      <pc:sldChg chg="delSp modSp add mod">
        <pc:chgData name="Mathieu Gasser" userId="d0f2e73d-b0dd-4a41-b03d-221b520695ae" providerId="ADAL" clId="{C10E121B-6976-45CB-9F62-17ACFF78DA2C}" dt="2025-03-20T15:08:08.258" v="5734" actId="20577"/>
        <pc:sldMkLst>
          <pc:docMk/>
          <pc:sldMk cId="4251327764" sldId="298"/>
        </pc:sldMkLst>
        <pc:spChg chg="mod">
          <ac:chgData name="Mathieu Gasser" userId="d0f2e73d-b0dd-4a41-b03d-221b520695ae" providerId="ADAL" clId="{C10E121B-6976-45CB-9F62-17ACFF78DA2C}" dt="2025-03-20T15:08:08.258" v="5734" actId="20577"/>
          <ac:spMkLst>
            <pc:docMk/>
            <pc:sldMk cId="4251327764" sldId="298"/>
            <ac:spMk id="4" creationId="{A068B32D-530C-9615-D6E6-B5BADE330D94}"/>
          </ac:spMkLst>
        </pc:spChg>
        <pc:spChg chg="mod">
          <ac:chgData name="Mathieu Gasser" userId="d0f2e73d-b0dd-4a41-b03d-221b520695ae" providerId="ADAL" clId="{C10E121B-6976-45CB-9F62-17ACFF78DA2C}" dt="2025-03-17T14:29:31.920" v="880" actId="20577"/>
          <ac:spMkLst>
            <pc:docMk/>
            <pc:sldMk cId="4251327764" sldId="298"/>
            <ac:spMk id="17" creationId="{BA2DF18C-F1E3-0248-3FB2-A89434DBDA70}"/>
          </ac:spMkLst>
        </pc:spChg>
      </pc:sldChg>
      <pc:sldChg chg="addSp delSp modSp add mod">
        <pc:chgData name="Mathieu Gasser" userId="d0f2e73d-b0dd-4a41-b03d-221b520695ae" providerId="ADAL" clId="{C10E121B-6976-45CB-9F62-17ACFF78DA2C}" dt="2025-03-20T15:08:35.305" v="5758" actId="20577"/>
        <pc:sldMkLst>
          <pc:docMk/>
          <pc:sldMk cId="3305970518" sldId="299"/>
        </pc:sldMkLst>
        <pc:spChg chg="mod">
          <ac:chgData name="Mathieu Gasser" userId="d0f2e73d-b0dd-4a41-b03d-221b520695ae" providerId="ADAL" clId="{C10E121B-6976-45CB-9F62-17ACFF78DA2C}" dt="2025-03-17T15:16:27.909" v="2762" actId="20577"/>
          <ac:spMkLst>
            <pc:docMk/>
            <pc:sldMk cId="3305970518" sldId="299"/>
            <ac:spMk id="5" creationId="{DD456017-2195-191F-8C24-AE56D82A176B}"/>
          </ac:spMkLst>
        </pc:spChg>
        <pc:spChg chg="mod">
          <ac:chgData name="Mathieu Gasser" userId="d0f2e73d-b0dd-4a41-b03d-221b520695ae" providerId="ADAL" clId="{C10E121B-6976-45CB-9F62-17ACFF78DA2C}" dt="2025-03-20T15:08:35.305" v="5758" actId="20577"/>
          <ac:spMkLst>
            <pc:docMk/>
            <pc:sldMk cId="3305970518" sldId="299"/>
            <ac:spMk id="19" creationId="{C0CB9295-57FB-7EB4-66E8-E03C9A5D065A}"/>
          </ac:spMkLst>
        </pc:spChg>
        <pc:spChg chg="mod">
          <ac:chgData name="Mathieu Gasser" userId="d0f2e73d-b0dd-4a41-b03d-221b520695ae" providerId="ADAL" clId="{C10E121B-6976-45CB-9F62-17ACFF78DA2C}" dt="2025-03-17T15:16:01.843" v="2756" actId="20577"/>
          <ac:spMkLst>
            <pc:docMk/>
            <pc:sldMk cId="3305970518" sldId="299"/>
            <ac:spMk id="34" creationId="{CC93771B-56EE-BF7A-A3AF-A5A9A9CE87AC}"/>
          </ac:spMkLst>
        </pc:spChg>
      </pc:sldChg>
      <pc:sldChg chg="addSp delSp modSp add mod ord">
        <pc:chgData name="Mathieu Gasser" userId="d0f2e73d-b0dd-4a41-b03d-221b520695ae" providerId="ADAL" clId="{C10E121B-6976-45CB-9F62-17ACFF78DA2C}" dt="2025-03-20T15:08:54.965" v="5778" actId="20577"/>
        <pc:sldMkLst>
          <pc:docMk/>
          <pc:sldMk cId="2184485514" sldId="300"/>
        </pc:sldMkLst>
        <pc:spChg chg="mod">
          <ac:chgData name="Mathieu Gasser" userId="d0f2e73d-b0dd-4a41-b03d-221b520695ae" providerId="ADAL" clId="{C10E121B-6976-45CB-9F62-17ACFF78DA2C}" dt="2025-03-18T08:02:04.600" v="4538" actId="20577"/>
          <ac:spMkLst>
            <pc:docMk/>
            <pc:sldMk cId="2184485514" sldId="300"/>
            <ac:spMk id="5" creationId="{AF98FC41-E74D-3A46-0754-C928C1702E2B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12" creationId="{3E1CC2B9-D0B1-FC5A-2B1D-B199CF75E38D}"/>
          </ac:spMkLst>
        </pc:spChg>
        <pc:spChg chg="add mod">
          <ac:chgData name="Mathieu Gasser" userId="d0f2e73d-b0dd-4a41-b03d-221b520695ae" providerId="ADAL" clId="{C10E121B-6976-45CB-9F62-17ACFF78DA2C}" dt="2025-03-18T07:57:53.726" v="4381" actId="1036"/>
          <ac:spMkLst>
            <pc:docMk/>
            <pc:sldMk cId="2184485514" sldId="300"/>
            <ac:spMk id="13" creationId="{5F8EBDD0-7A97-F479-149D-2BEA67E84CEB}"/>
          </ac:spMkLst>
        </pc:spChg>
        <pc:spChg chg="add mod">
          <ac:chgData name="Mathieu Gasser" userId="d0f2e73d-b0dd-4a41-b03d-221b520695ae" providerId="ADAL" clId="{C10E121B-6976-45CB-9F62-17ACFF78DA2C}" dt="2025-03-18T07:56:11.756" v="4338" actId="1076"/>
          <ac:spMkLst>
            <pc:docMk/>
            <pc:sldMk cId="2184485514" sldId="300"/>
            <ac:spMk id="16" creationId="{715212FA-AF5C-D0A1-E000-94ABDF02C76E}"/>
          </ac:spMkLst>
        </pc:spChg>
        <pc:spChg chg="add mod">
          <ac:chgData name="Mathieu Gasser" userId="d0f2e73d-b0dd-4a41-b03d-221b520695ae" providerId="ADAL" clId="{C10E121B-6976-45CB-9F62-17ACFF78DA2C}" dt="2025-03-18T07:57:05.506" v="4361" actId="1076"/>
          <ac:spMkLst>
            <pc:docMk/>
            <pc:sldMk cId="2184485514" sldId="300"/>
            <ac:spMk id="17" creationId="{8E4E87BE-BA92-6B14-37E6-58A7EDA4DE25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23" creationId="{151C8A8F-7A5C-0522-07BB-9D50F76DAB60}"/>
          </ac:spMkLst>
        </pc:spChg>
        <pc:spChg chg="mod">
          <ac:chgData name="Mathieu Gasser" userId="d0f2e73d-b0dd-4a41-b03d-221b520695ae" providerId="ADAL" clId="{C10E121B-6976-45CB-9F62-17ACFF78DA2C}" dt="2025-03-20T15:08:54.965" v="5778" actId="20577"/>
          <ac:spMkLst>
            <pc:docMk/>
            <pc:sldMk cId="2184485514" sldId="300"/>
            <ac:spMk id="25" creationId="{96780903-B7C1-074B-7579-AA74C182340F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29" creationId="{16DCBCE8-2113-C119-5C94-896E096CD6A3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32" creationId="{56262170-7BC8-B7E6-E2FD-671CA8F3FA1C}"/>
          </ac:spMkLst>
        </pc:spChg>
        <pc:spChg chg="add mod">
          <ac:chgData name="Mathieu Gasser" userId="d0f2e73d-b0dd-4a41-b03d-221b520695ae" providerId="ADAL" clId="{C10E121B-6976-45CB-9F62-17ACFF78DA2C}" dt="2025-03-18T08:15:36.723" v="5354" actId="20577"/>
          <ac:spMkLst>
            <pc:docMk/>
            <pc:sldMk cId="2184485514" sldId="300"/>
            <ac:spMk id="33" creationId="{CD46A475-388D-40BC-2C71-289E5703A759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34" creationId="{F28E3CB9-C9F0-E172-DFDA-A8D1CFED31BB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35" creationId="{5AFCD2A0-5A7F-9D89-84A0-9A78854C09E2}"/>
          </ac:spMkLst>
        </pc:spChg>
        <pc:spChg chg="add mod">
          <ac:chgData name="Mathieu Gasser" userId="d0f2e73d-b0dd-4a41-b03d-221b520695ae" providerId="ADAL" clId="{C10E121B-6976-45CB-9F62-17ACFF78DA2C}" dt="2025-03-18T08:15:39.452" v="5355" actId="20577"/>
          <ac:spMkLst>
            <pc:docMk/>
            <pc:sldMk cId="2184485514" sldId="300"/>
            <ac:spMk id="36" creationId="{309C1A21-DC00-FD5D-8F4F-A671691E1BB1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37" creationId="{D7A98B43-516C-74E2-4865-A7E4CFECA636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38" creationId="{1B63BE1B-74BE-B1D2-5863-C669BAF20162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39" creationId="{D84EAF11-A812-8B5A-E2D3-93573F2DC912}"/>
          </ac:spMkLst>
        </pc:spChg>
        <pc:spChg chg="add mod">
          <ac:chgData name="Mathieu Gasser" userId="d0f2e73d-b0dd-4a41-b03d-221b520695ae" providerId="ADAL" clId="{C10E121B-6976-45CB-9F62-17ACFF78DA2C}" dt="2025-03-18T08:31:14.008" v="5663" actId="1035"/>
          <ac:spMkLst>
            <pc:docMk/>
            <pc:sldMk cId="2184485514" sldId="300"/>
            <ac:spMk id="41" creationId="{55F4ED11-AF0E-FEDC-B284-745C2B4E6B3A}"/>
          </ac:spMkLst>
        </pc:spChg>
        <pc:spChg chg="add mod">
          <ac:chgData name="Mathieu Gasser" userId="d0f2e73d-b0dd-4a41-b03d-221b520695ae" providerId="ADAL" clId="{C10E121B-6976-45CB-9F62-17ACFF78DA2C}" dt="2025-03-18T08:16:00.987" v="5367" actId="6549"/>
          <ac:spMkLst>
            <pc:docMk/>
            <pc:sldMk cId="2184485514" sldId="300"/>
            <ac:spMk id="42" creationId="{08D6C98A-C7DA-91AD-D590-CFD174A15778}"/>
          </ac:spMkLst>
        </pc:spChg>
        <pc:picChg chg="add mod">
          <ac:chgData name="Mathieu Gasser" userId="d0f2e73d-b0dd-4a41-b03d-221b520695ae" providerId="ADAL" clId="{C10E121B-6976-45CB-9F62-17ACFF78DA2C}" dt="2025-03-18T07:58:00.660" v="4410" actId="1036"/>
          <ac:picMkLst>
            <pc:docMk/>
            <pc:sldMk cId="2184485514" sldId="300"/>
            <ac:picMk id="3" creationId="{043727B1-44EA-E20D-A281-3FB043245911}"/>
          </ac:picMkLst>
        </pc:picChg>
        <pc:picChg chg="add mod">
          <ac:chgData name="Mathieu Gasser" userId="d0f2e73d-b0dd-4a41-b03d-221b520695ae" providerId="ADAL" clId="{C10E121B-6976-45CB-9F62-17ACFF78DA2C}" dt="2025-03-18T08:02:16.737" v="4541" actId="1076"/>
          <ac:picMkLst>
            <pc:docMk/>
            <pc:sldMk cId="2184485514" sldId="300"/>
            <ac:picMk id="15" creationId="{7D6E32BF-207C-5244-317D-D1854B16ECF0}"/>
          </ac:picMkLst>
        </pc:picChg>
        <pc:picChg chg="add mod">
          <ac:chgData name="Mathieu Gasser" userId="d0f2e73d-b0dd-4a41-b03d-221b520695ae" providerId="ADAL" clId="{C10E121B-6976-45CB-9F62-17ACFF78DA2C}" dt="2025-03-18T07:58:12.541" v="4430" actId="1076"/>
          <ac:picMkLst>
            <pc:docMk/>
            <pc:sldMk cId="2184485514" sldId="300"/>
            <ac:picMk id="22" creationId="{36D49375-B020-6CC0-7FF1-3FF1F256631D}"/>
          </ac:picMkLst>
        </pc:picChg>
        <pc:picChg chg="add mod">
          <ac:chgData name="Mathieu Gasser" userId="d0f2e73d-b0dd-4a41-b03d-221b520695ae" providerId="ADAL" clId="{C10E121B-6976-45CB-9F62-17ACFF78DA2C}" dt="2025-03-18T07:59:35.522" v="4450" actId="14100"/>
          <ac:picMkLst>
            <pc:docMk/>
            <pc:sldMk cId="2184485514" sldId="300"/>
            <ac:picMk id="27" creationId="{EA366A6B-4006-E77E-8BD4-82C1B9F280AC}"/>
          </ac:picMkLst>
        </pc:picChg>
        <pc:picChg chg="add mod">
          <ac:chgData name="Mathieu Gasser" userId="d0f2e73d-b0dd-4a41-b03d-221b520695ae" providerId="ADAL" clId="{C10E121B-6976-45CB-9F62-17ACFF78DA2C}" dt="2025-03-18T08:01:57.369" v="4536" actId="1076"/>
          <ac:picMkLst>
            <pc:docMk/>
            <pc:sldMk cId="2184485514" sldId="300"/>
            <ac:picMk id="31" creationId="{092DB294-5074-1FAB-59D8-4DA36FC368D3}"/>
          </ac:picMkLst>
        </pc:picChg>
        <pc:picChg chg="add mod">
          <ac:chgData name="Mathieu Gasser" userId="d0f2e73d-b0dd-4a41-b03d-221b520695ae" providerId="ADAL" clId="{C10E121B-6976-45CB-9F62-17ACFF78DA2C}" dt="2025-03-18T07:57:53.726" v="4381" actId="1036"/>
          <ac:picMkLst>
            <pc:docMk/>
            <pc:sldMk cId="2184485514" sldId="300"/>
            <ac:picMk id="1026" creationId="{FE088136-102E-9803-C191-ADE95AEFF529}"/>
          </ac:picMkLst>
        </pc:picChg>
        <pc:cxnChg chg="add mod">
          <ac:chgData name="Mathieu Gasser" userId="d0f2e73d-b0dd-4a41-b03d-221b520695ae" providerId="ADAL" clId="{C10E121B-6976-45CB-9F62-17ACFF78DA2C}" dt="2025-03-18T07:58:06.555" v="4428" actId="1036"/>
          <ac:cxnSpMkLst>
            <pc:docMk/>
            <pc:sldMk cId="2184485514" sldId="300"/>
            <ac:cxnSpMk id="19" creationId="{5C46F152-DE46-5787-1CD9-AE8151F364C6}"/>
          </ac:cxnSpMkLst>
        </pc:cxnChg>
        <pc:cxnChg chg="add mod">
          <ac:chgData name="Mathieu Gasser" userId="d0f2e73d-b0dd-4a41-b03d-221b520695ae" providerId="ADAL" clId="{C10E121B-6976-45CB-9F62-17ACFF78DA2C}" dt="2025-03-18T07:57:53.726" v="4381" actId="1036"/>
          <ac:cxnSpMkLst>
            <pc:docMk/>
            <pc:sldMk cId="2184485514" sldId="300"/>
            <ac:cxnSpMk id="20" creationId="{679E5E6B-79DE-9861-D8D6-F0C4843F06E3}"/>
          </ac:cxnSpMkLst>
        </pc:cxnChg>
        <pc:cxnChg chg="add mod">
          <ac:chgData name="Mathieu Gasser" userId="d0f2e73d-b0dd-4a41-b03d-221b520695ae" providerId="ADAL" clId="{C10E121B-6976-45CB-9F62-17ACFF78DA2C}" dt="2025-03-18T07:57:44.584" v="4366" actId="1076"/>
          <ac:cxnSpMkLst>
            <pc:docMk/>
            <pc:sldMk cId="2184485514" sldId="300"/>
            <ac:cxnSpMk id="21" creationId="{32A36D1A-112E-0271-9D63-8232F57A0C54}"/>
          </ac:cxnSpMkLst>
        </pc:cxnChg>
      </pc:sldChg>
      <pc:sldChg chg="addSp delSp modSp add mod">
        <pc:chgData name="Mathieu Gasser" userId="d0f2e73d-b0dd-4a41-b03d-221b520695ae" providerId="ADAL" clId="{C10E121B-6976-45CB-9F62-17ACFF78DA2C}" dt="2025-03-18T08:30:28.544" v="5643" actId="20577"/>
        <pc:sldMkLst>
          <pc:docMk/>
          <pc:sldMk cId="2418063698" sldId="301"/>
        </pc:sldMkLst>
        <pc:spChg chg="add mod">
          <ac:chgData name="Mathieu Gasser" userId="d0f2e73d-b0dd-4a41-b03d-221b520695ae" providerId="ADAL" clId="{C10E121B-6976-45CB-9F62-17ACFF78DA2C}" dt="2025-03-18T08:30:28.544" v="5643" actId="20577"/>
          <ac:spMkLst>
            <pc:docMk/>
            <pc:sldMk cId="2418063698" sldId="301"/>
            <ac:spMk id="2" creationId="{856544B9-6A90-2290-BD5B-F1ACC853992C}"/>
          </ac:spMkLst>
        </pc:spChg>
        <pc:spChg chg="mod">
          <ac:chgData name="Mathieu Gasser" userId="d0f2e73d-b0dd-4a41-b03d-221b520695ae" providerId="ADAL" clId="{C10E121B-6976-45CB-9F62-17ACFF78DA2C}" dt="2025-03-18T07:33:11.453" v="3818" actId="20577"/>
          <ac:spMkLst>
            <pc:docMk/>
            <pc:sldMk cId="2418063698" sldId="301"/>
            <ac:spMk id="5" creationId="{EA30211B-1A5D-04AF-F68A-24B20296F7C0}"/>
          </ac:spMkLst>
        </pc:spChg>
      </pc:sldChg>
    </pc:docChg>
  </pc:docChgLst>
  <pc:docChgLst>
    <pc:chgData name="Eugénie Allenspach" userId="c8f2e831-f5d1-4a8b-9b14-bc9ba1ba8421" providerId="ADAL" clId="{C51EF5C1-B3D7-4590-82F4-82BF6E4D08BE}"/>
    <pc:docChg chg="addSld delSld modSld">
      <pc:chgData name="Eugénie Allenspach" userId="c8f2e831-f5d1-4a8b-9b14-bc9ba1ba8421" providerId="ADAL" clId="{C51EF5C1-B3D7-4590-82F4-82BF6E4D08BE}" dt="2025-04-01T13:18:01.459" v="3" actId="47"/>
      <pc:docMkLst>
        <pc:docMk/>
      </pc:docMkLst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243251209" sldId="263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1062499257" sldId="264"/>
        </pc:sldMkLst>
      </pc:sldChg>
      <pc:sldChg chg="add">
        <pc:chgData name="Eugénie Allenspach" userId="c8f2e831-f5d1-4a8b-9b14-bc9ba1ba8421" providerId="ADAL" clId="{C51EF5C1-B3D7-4590-82F4-82BF6E4D08BE}" dt="2025-03-31T15:08:53.798" v="0"/>
        <pc:sldMkLst>
          <pc:docMk/>
          <pc:sldMk cId="1917770640" sldId="265"/>
        </pc:sldMkLst>
      </pc:sldChg>
      <pc:sldChg chg="add">
        <pc:chgData name="Eugénie Allenspach" userId="c8f2e831-f5d1-4a8b-9b14-bc9ba1ba8421" providerId="ADAL" clId="{C51EF5C1-B3D7-4590-82F4-82BF6E4D08BE}" dt="2025-03-31T15:08:53.798" v="0"/>
        <pc:sldMkLst>
          <pc:docMk/>
          <pc:sldMk cId="2018774370" sldId="266"/>
        </pc:sldMkLst>
      </pc:sldChg>
      <pc:sldChg chg="del">
        <pc:chgData name="Eugénie Allenspach" userId="c8f2e831-f5d1-4a8b-9b14-bc9ba1ba8421" providerId="ADAL" clId="{C51EF5C1-B3D7-4590-82F4-82BF6E4D08BE}" dt="2025-04-01T13:18:01.459" v="3" actId="47"/>
        <pc:sldMkLst>
          <pc:docMk/>
          <pc:sldMk cId="1607404939" sldId="295"/>
        </pc:sldMkLst>
      </pc:sldChg>
      <pc:sldChg chg="del">
        <pc:chgData name="Eugénie Allenspach" userId="c8f2e831-f5d1-4a8b-9b14-bc9ba1ba8421" providerId="ADAL" clId="{C51EF5C1-B3D7-4590-82F4-82BF6E4D08BE}" dt="2025-04-01T13:17:58.526" v="2" actId="47"/>
        <pc:sldMkLst>
          <pc:docMk/>
          <pc:sldMk cId="1894241391" sldId="296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0" sldId="352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218540936" sldId="708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774195872" sldId="4392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254876486" sldId="4405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463441375" sldId="4406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695269470" sldId="4412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1538094758" sldId="4421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3496461528" sldId="4431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300444985" sldId="4432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3631631052" sldId="4496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008727068" sldId="4523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4230107274" sldId="4524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3460047850" sldId="4529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647742673" sldId="4559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1397646802" sldId="4560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3793642044" sldId="4592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1655654966" sldId="4596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217722950" sldId="4597"/>
        </pc:sldMkLst>
      </pc:sldChg>
      <pc:sldChg chg="add">
        <pc:chgData name="Eugénie Allenspach" userId="c8f2e831-f5d1-4a8b-9b14-bc9ba1ba8421" providerId="ADAL" clId="{C51EF5C1-B3D7-4590-82F4-82BF6E4D08BE}" dt="2025-03-31T15:09:24.122" v="1"/>
        <pc:sldMkLst>
          <pc:docMk/>
          <pc:sldMk cId="1333499830" sldId="45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infra.vs.ch\dfs\SEFH-DEWK\ALL\2%20ENERGIE\Canton\Statistiques%20&#233;nerg&#233;tiques\Fichiers%20Confidentiels\Vision\Vision%20Ind&#233;pendance%20SEFH_Graphiqu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CH" sz="1200" b="0" i="0" baseline="0">
                <a:effectLst/>
              </a:rPr>
              <a:t>Canton du Valais, projections 2015-2060</a:t>
            </a:r>
            <a:endParaRPr lang="fr-CH" sz="1200">
              <a:effectLst/>
            </a:endParaRPr>
          </a:p>
          <a:p>
            <a:pPr>
              <a:defRPr sz="1200"/>
            </a:pPr>
            <a:r>
              <a:rPr lang="fr-CH" sz="1200" b="0" i="0" baseline="0">
                <a:effectLst/>
              </a:rPr>
              <a:t>Demande énergétique (y compris la consommation des grands sites industriels) </a:t>
            </a:r>
            <a:endParaRPr lang="fr-CH" sz="1200">
              <a:effectLst/>
            </a:endParaRPr>
          </a:p>
          <a:p>
            <a:pPr>
              <a:defRPr sz="1200"/>
            </a:pPr>
            <a:r>
              <a:rPr lang="fr-CH" sz="1200" b="0" i="0" baseline="0">
                <a:effectLst/>
              </a:rPr>
              <a:t>Productions renouvelables en mains valaisannes</a:t>
            </a:r>
            <a:endParaRPr lang="fr-CH" sz="12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CH"/>
        </a:p>
      </c:txPr>
    </c:title>
    <c:autoTitleDeleted val="0"/>
    <c:plotArea>
      <c:layout>
        <c:manualLayout>
          <c:layoutTarget val="inner"/>
          <c:xMode val="edge"/>
          <c:yMode val="edge"/>
          <c:x val="9.3857537976505367E-2"/>
          <c:y val="0.14449738198968787"/>
          <c:w val="0.89508564948707159"/>
          <c:h val="0.55668518592536342"/>
        </c:manualLayout>
      </c:layout>
      <c:areaChart>
        <c:grouping val="stacked"/>
        <c:varyColors val="0"/>
        <c:ser>
          <c:idx val="3"/>
          <c:order val="2"/>
          <c:tx>
            <c:strRef>
              <c:f>'Consommation VS production (th)'!$A$5</c:f>
              <c:strCache>
                <c:ptCount val="1"/>
                <c:pt idx="0">
                  <c:v>Consommation d'électricité </c:v>
                </c:pt>
              </c:strCache>
            </c:strRef>
          </c:tx>
          <c:spPr>
            <a:solidFill>
              <a:srgbClr val="3F7DB3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(th)'!$B$5:$K$5</c:f>
              <c:numCache>
                <c:formatCode>_ * #,##0_ ;_ * \-#,##0_ ;_ * "-"??_ ;_ @_ </c:formatCode>
                <c:ptCount val="10"/>
                <c:pt idx="0">
                  <c:v>3214.448519</c:v>
                </c:pt>
                <c:pt idx="1">
                  <c:v>3314.8197734511455</c:v>
                </c:pt>
                <c:pt idx="2">
                  <c:v>3403.3213344680339</c:v>
                </c:pt>
                <c:pt idx="3">
                  <c:v>3413.3875031712728</c:v>
                </c:pt>
                <c:pt idx="4">
                  <c:v>3448.3580464656325</c:v>
                </c:pt>
                <c:pt idx="5">
                  <c:v>3742.8296193246947</c:v>
                </c:pt>
                <c:pt idx="6">
                  <c:v>3994.5170997296445</c:v>
                </c:pt>
                <c:pt idx="7">
                  <c:v>4258.096626361651</c:v>
                </c:pt>
                <c:pt idx="8">
                  <c:v>4653.7835152674797</c:v>
                </c:pt>
                <c:pt idx="9">
                  <c:v>5031.686311719197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03-4155-B52B-63668A9D533F}"/>
            </c:ext>
          </c:extLst>
        </c:ser>
        <c:ser>
          <c:idx val="8"/>
          <c:order val="3"/>
          <c:tx>
            <c:strRef>
              <c:f>'Consommation VS production (th)'!$A$9</c:f>
              <c:strCache>
                <c:ptCount val="1"/>
                <c:pt idx="0">
                  <c:v>Consommation de rejets thermiques, de chaleur et de carburants renouvelables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(th)'!$B$9:$K$9</c:f>
              <c:numCache>
                <c:formatCode>_ * #,##0_ ;_ * \-#,##0_ ;_ * "-"??_ ;_ @_ </c:formatCode>
                <c:ptCount val="10"/>
                <c:pt idx="0">
                  <c:v>549.49419999999998</c:v>
                </c:pt>
                <c:pt idx="1">
                  <c:v>887.90872726138491</c:v>
                </c:pt>
                <c:pt idx="2">
                  <c:v>1026.7503367436057</c:v>
                </c:pt>
                <c:pt idx="3">
                  <c:v>1149.4065438552714</c:v>
                </c:pt>
                <c:pt idx="4">
                  <c:v>1280.9054521522146</c:v>
                </c:pt>
                <c:pt idx="5">
                  <c:v>1351.3293689366396</c:v>
                </c:pt>
                <c:pt idx="6">
                  <c:v>1407.8741110844787</c:v>
                </c:pt>
                <c:pt idx="7">
                  <c:v>1480.8467809640592</c:v>
                </c:pt>
                <c:pt idx="8">
                  <c:v>1540.6392629970535</c:v>
                </c:pt>
                <c:pt idx="9">
                  <c:v>1607.7516457436834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03-4155-B52B-63668A9D533F}"/>
            </c:ext>
          </c:extLst>
        </c:ser>
        <c:ser>
          <c:idx val="6"/>
          <c:order val="4"/>
          <c:tx>
            <c:strRef>
              <c:f>'Consommation VS production (th)'!$A$8</c:f>
              <c:strCache>
                <c:ptCount val="1"/>
                <c:pt idx="0">
                  <c:v>Consommation de déchets industriels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(th)'!$B$8:$K$8</c:f>
              <c:numCache>
                <c:formatCode>_ * #,##0_ ;_ * \-#,##0_ ;_ * "-"??_ ;_ @_ </c:formatCode>
                <c:ptCount val="10"/>
                <c:pt idx="0">
                  <c:v>501.09</c:v>
                </c:pt>
                <c:pt idx="1">
                  <c:v>510</c:v>
                </c:pt>
                <c:pt idx="2">
                  <c:v>510</c:v>
                </c:pt>
                <c:pt idx="3">
                  <c:v>510</c:v>
                </c:pt>
                <c:pt idx="4">
                  <c:v>510</c:v>
                </c:pt>
                <c:pt idx="5">
                  <c:v>510</c:v>
                </c:pt>
                <c:pt idx="6">
                  <c:v>510</c:v>
                </c:pt>
                <c:pt idx="7">
                  <c:v>510</c:v>
                </c:pt>
                <c:pt idx="8">
                  <c:v>510</c:v>
                </c:pt>
                <c:pt idx="9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03-4155-B52B-63668A9D533F}"/>
            </c:ext>
          </c:extLst>
        </c:ser>
        <c:ser>
          <c:idx val="5"/>
          <c:order val="5"/>
          <c:tx>
            <c:strRef>
              <c:f>'Consommation VS production (th)'!$A$7</c:f>
              <c:strCache>
                <c:ptCount val="1"/>
                <c:pt idx="0">
                  <c:v>Consommation de combustibles fossiles</c:v>
                </c:pt>
              </c:strCache>
            </c:strRef>
          </c:tx>
          <c:spPr>
            <a:solidFill>
              <a:srgbClr val="F0A459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(th)'!$B$7:$K$7</c:f>
              <c:numCache>
                <c:formatCode>_ * #,##0_ ;_ * \-#,##0_ ;_ * "-"??_ ;_ @_ </c:formatCode>
                <c:ptCount val="10"/>
                <c:pt idx="0">
                  <c:v>4007.7250000000004</c:v>
                </c:pt>
                <c:pt idx="1">
                  <c:v>3804.5236363912854</c:v>
                </c:pt>
                <c:pt idx="2">
                  <c:v>3449.0049455043127</c:v>
                </c:pt>
                <c:pt idx="3">
                  <c:v>2970.5419091738549</c:v>
                </c:pt>
                <c:pt idx="4">
                  <c:v>2536.5299999999997</c:v>
                </c:pt>
                <c:pt idx="5">
                  <c:v>2280.2240000000002</c:v>
                </c:pt>
                <c:pt idx="6">
                  <c:v>1936.4179999999999</c:v>
                </c:pt>
                <c:pt idx="7">
                  <c:v>1633.6120000000001</c:v>
                </c:pt>
                <c:pt idx="8">
                  <c:v>1328.806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03-4155-B52B-63668A9D533F}"/>
            </c:ext>
          </c:extLst>
        </c:ser>
        <c:ser>
          <c:idx val="4"/>
          <c:order val="6"/>
          <c:tx>
            <c:strRef>
              <c:f>'Consommation VS production (th)'!$A$6</c:f>
              <c:strCache>
                <c:ptCount val="1"/>
                <c:pt idx="0">
                  <c:v>Consommation de carburants fossiles</c:v>
                </c:pt>
              </c:strCache>
            </c:strRef>
          </c:tx>
          <c:spPr>
            <a:solidFill>
              <a:srgbClr val="D8232A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(th)'!$B$6:$K$6</c:f>
              <c:numCache>
                <c:formatCode>_ * #,##0_ ;_ * \-#,##0_ ;_ * "-"??_ ;_ @_ </c:formatCode>
                <c:ptCount val="10"/>
                <c:pt idx="0">
                  <c:v>2496.7900000000004</c:v>
                </c:pt>
                <c:pt idx="1">
                  <c:v>2519.5800998628843</c:v>
                </c:pt>
                <c:pt idx="2">
                  <c:v>2273.7150015266725</c:v>
                </c:pt>
                <c:pt idx="3">
                  <c:v>1781.9677555981027</c:v>
                </c:pt>
                <c:pt idx="4">
                  <c:v>1362.4989743754288</c:v>
                </c:pt>
                <c:pt idx="5">
                  <c:v>1150.6461134725109</c:v>
                </c:pt>
                <c:pt idx="6">
                  <c:v>1004.7402274166363</c:v>
                </c:pt>
                <c:pt idx="7">
                  <c:v>825.86085393723897</c:v>
                </c:pt>
                <c:pt idx="8">
                  <c:v>379.95693954509807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03-4155-B52B-63668A9D5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438808"/>
        <c:axId val="1"/>
      </c:areaChart>
      <c:lineChart>
        <c:grouping val="stacked"/>
        <c:varyColors val="0"/>
        <c:ser>
          <c:idx val="0"/>
          <c:order val="0"/>
          <c:tx>
            <c:strRef>
              <c:f>'Consommation VS production (th)'!$A$3</c:f>
              <c:strCache>
                <c:ptCount val="1"/>
                <c:pt idx="0">
                  <c:v>Production d'électricité indigène et renouvelable en mains valaisannes</c:v>
                </c:pt>
              </c:strCache>
            </c:strRef>
          </c:tx>
          <c:spPr>
            <a:ln w="28575" cap="rnd">
              <a:solidFill>
                <a:schemeClr val="tx2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(th)'!$B$3:$K$3</c:f>
              <c:numCache>
                <c:formatCode>_ * #,##0_ ;_ * \-#,##0_ ;_ * "-"??_ ;_ @_ </c:formatCode>
                <c:ptCount val="10"/>
                <c:pt idx="0">
                  <c:v>2081.2861427195198</c:v>
                </c:pt>
                <c:pt idx="1">
                  <c:v>2240.9263069257531</c:v>
                </c:pt>
                <c:pt idx="2">
                  <c:v>2888.144677432168</c:v>
                </c:pt>
                <c:pt idx="3">
                  <c:v>3354.2204191412534</c:v>
                </c:pt>
                <c:pt idx="4">
                  <c:v>3982.5070407957182</c:v>
                </c:pt>
                <c:pt idx="5">
                  <c:v>4230.3570369031277</c:v>
                </c:pt>
                <c:pt idx="6">
                  <c:v>4915.5099976678684</c:v>
                </c:pt>
                <c:pt idx="7">
                  <c:v>6966.3616537538383</c:v>
                </c:pt>
                <c:pt idx="8">
                  <c:v>6884.7686342961688</c:v>
                </c:pt>
                <c:pt idx="9">
                  <c:v>7170.1949785270481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C03-4155-B52B-63668A9D533F}"/>
            </c:ext>
          </c:extLst>
        </c:ser>
        <c:ser>
          <c:idx val="1"/>
          <c:order val="1"/>
          <c:tx>
            <c:strRef>
              <c:f>'Consommation VS production (th)'!$A$4</c:f>
              <c:strCache>
                <c:ptCount val="1"/>
                <c:pt idx="0">
                  <c:v>Production de chaleur et de carburants indigènes et renouvelables, Valorisation de rejets thermiques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(th)'!$B$4:$K$4</c:f>
              <c:numCache>
                <c:formatCode>_ * #,##0_ ;_ * \-#,##0_ ;_ * "-"??_ ;_ @_ </c:formatCode>
                <c:ptCount val="10"/>
                <c:pt idx="0">
                  <c:v>509.46835833333336</c:v>
                </c:pt>
                <c:pt idx="1">
                  <c:v>1007.3685871794871</c:v>
                </c:pt>
                <c:pt idx="2">
                  <c:v>1158.0685871794872</c:v>
                </c:pt>
                <c:pt idx="3">
                  <c:v>1283.8685871794871</c:v>
                </c:pt>
                <c:pt idx="4">
                  <c:v>1425.0919871794872</c:v>
                </c:pt>
                <c:pt idx="5">
                  <c:v>1515.2645944090243</c:v>
                </c:pt>
                <c:pt idx="6">
                  <c:v>1566.678816471627</c:v>
                </c:pt>
                <c:pt idx="7">
                  <c:v>1637.3583058526913</c:v>
                </c:pt>
                <c:pt idx="8">
                  <c:v>1688.7937112862699</c:v>
                </c:pt>
                <c:pt idx="9">
                  <c:v>1746.6503676629211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C03-4155-B52B-63668A9D5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438808"/>
        <c:axId val="1"/>
      </c:lineChart>
      <c:catAx>
        <c:axId val="403438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/>
                  <a:t>GWh/a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34388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790369204260321E-2"/>
          <c:y val="0.76905538983186783"/>
          <c:w val="0.86702420905014743"/>
          <c:h val="0.21396876176557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solidFill>
      <a:srgbClr val="FFFFFF">
        <a:lumMod val="95000"/>
      </a:srgb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fr-CH" sz="1600" b="1" dirty="0">
                <a:solidFill>
                  <a:schemeClr val="tx1"/>
                </a:solidFill>
              </a:rPr>
              <a:t>Types de chauffage du parc immobilier VS</a:t>
            </a:r>
          </a:p>
        </c:rich>
      </c:tx>
      <c:layout>
        <c:manualLayout>
          <c:xMode val="edge"/>
          <c:yMode val="edge"/>
          <c:x val="0.15348084219598496"/>
          <c:y val="2.4609676641121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fr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Feuil1!$B$23</c:f>
              <c:strCache>
                <c:ptCount val="1"/>
                <c:pt idx="0">
                  <c:v>Chaudières à mazout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2304838320560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49-4824-9541-68D4CB9A7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72 Black" panose="020B0A04030603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Feuil1!$C$23</c:f>
              <c:numCache>
                <c:formatCode>#,##0</c:formatCode>
                <c:ptCount val="1"/>
                <c:pt idx="0">
                  <c:v>35600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49-4824-9541-68D4CB9A7F59}"/>
            </c:ext>
          </c:extLst>
        </c:ser>
        <c:ser>
          <c:idx val="1"/>
          <c:order val="1"/>
          <c:tx>
            <c:strRef>
              <c:f>Feuil1!$B$24</c:f>
              <c:strCache>
                <c:ptCount val="1"/>
                <c:pt idx="0">
                  <c:v>Chaudières à gaz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72 Black" panose="020B0A04030603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Feuil1!$C$24</c:f>
              <c:numCache>
                <c:formatCode>#,##0</c:formatCode>
                <c:ptCount val="1"/>
                <c:pt idx="0">
                  <c:v>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49-4824-9541-68D4CB9A7F59}"/>
            </c:ext>
          </c:extLst>
        </c:ser>
        <c:ser>
          <c:idx val="2"/>
          <c:order val="2"/>
          <c:tx>
            <c:strRef>
              <c:f>Feuil1!$B$25</c:f>
              <c:strCache>
                <c:ptCount val="1"/>
                <c:pt idx="0">
                  <c:v>Chauffages électriques directs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8990904136465817E-17"/>
                  <c:y val="2.05080638676011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49-4824-9541-68D4CB9A7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Feuil1!$C$25</c:f>
              <c:numCache>
                <c:formatCode>#,##0</c:formatCode>
                <c:ptCount val="1"/>
                <c:pt idx="0">
                  <c:v>26800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49-4824-9541-68D4CB9A7F59}"/>
            </c:ext>
          </c:extLst>
        </c:ser>
        <c:ser>
          <c:idx val="3"/>
          <c:order val="3"/>
          <c:tx>
            <c:strRef>
              <c:f>Feuil1!$B$26</c:f>
              <c:strCache>
                <c:ptCount val="1"/>
                <c:pt idx="0">
                  <c:v>Chauffages à bois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16786013675347E-3"/>
                  <c:y val="1.64064510940809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49-4824-9541-68D4CB9A7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Feuil1!$C$26</c:f>
              <c:numCache>
                <c:formatCode>#,##0</c:formatCode>
                <c:ptCount val="1"/>
                <c:pt idx="0">
                  <c:v>19400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49-4824-9541-68D4CB9A7F59}"/>
            </c:ext>
          </c:extLst>
        </c:ser>
        <c:ser>
          <c:idx val="4"/>
          <c:order val="4"/>
          <c:tx>
            <c:strRef>
              <c:f>Feuil1!$B$27</c:f>
              <c:strCache>
                <c:ptCount val="1"/>
                <c:pt idx="0">
                  <c:v>Pompes à chaleur (PAC)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72262004558416E-3"/>
                  <c:y val="1.2304838320560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49-4824-9541-68D4CB9A7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Feuil1!$C$27</c:f>
              <c:numCache>
                <c:formatCode>#,##0</c:formatCode>
                <c:ptCount val="1"/>
                <c:pt idx="0">
                  <c:v>23000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49-4824-9541-68D4CB9A7F59}"/>
            </c:ext>
          </c:extLst>
        </c:ser>
        <c:ser>
          <c:idx val="5"/>
          <c:order val="5"/>
          <c:tx>
            <c:strRef>
              <c:f>Feuil1!$B$28</c:f>
              <c:strCache>
                <c:ptCount val="1"/>
                <c:pt idx="0">
                  <c:v>Autres (CAD et solaire thermique)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7981808272931633E-17"/>
                  <c:y val="8.20322554704041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49-4824-9541-68D4CB9A7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Feuil1!$C$28</c:f>
              <c:numCache>
                <c:formatCode>#,##0</c:formatCode>
                <c:ptCount val="1"/>
                <c:pt idx="0">
                  <c:v>2700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49-4824-9541-68D4CB9A7F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2246336"/>
        <c:axId val="382246992"/>
      </c:barChart>
      <c:catAx>
        <c:axId val="382246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2246992"/>
        <c:crosses val="autoZero"/>
        <c:auto val="1"/>
        <c:lblAlgn val="ctr"/>
        <c:lblOffset val="100"/>
        <c:noMultiLvlLbl val="0"/>
      </c:catAx>
      <c:valAx>
        <c:axId val="38224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fr-FR"/>
          </a:p>
        </c:txPr>
        <c:crossAx val="38224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3810">
      <a:solidFill>
        <a:schemeClr val="tx1"/>
      </a:solidFill>
    </a:ln>
    <a:effectLst/>
  </c:spPr>
  <c:txPr>
    <a:bodyPr/>
    <a:lstStyle/>
    <a:p>
      <a:pPr>
        <a:defRPr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>
                <a:solidFill>
                  <a:schemeClr val="bg1"/>
                </a:solidFill>
              </a:rPr>
              <a:t>Coûts</a:t>
            </a:r>
            <a:r>
              <a:rPr lang="en-US" sz="1200" dirty="0">
                <a:solidFill>
                  <a:schemeClr val="bg1"/>
                </a:solidFill>
              </a:rPr>
              <a:t> de </a:t>
            </a:r>
            <a:r>
              <a:rPr lang="en-US" sz="1200" dirty="0" err="1">
                <a:solidFill>
                  <a:schemeClr val="bg1"/>
                </a:solidFill>
              </a:rPr>
              <a:t>rénovation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bruts</a:t>
            </a:r>
            <a:endParaRPr lang="en-US" sz="12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0996607107345611"/>
          <c:y val="1.98430988983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Coûts de rénovation brut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C06-49F2-A998-1BB991F62BF5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C06-49F2-A998-1BB991F62B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C06-49F2-A998-1BB991F62BF5}"/>
              </c:ext>
            </c:extLst>
          </c:dPt>
          <c:dLbls>
            <c:dLbl>
              <c:idx val="0"/>
              <c:layout>
                <c:manualLayout>
                  <c:x val="-8.0222137581921898E-2"/>
                  <c:y val="0.203597966157849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AB537A-030E-4742-8B6A-A4AC472394A9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r>
                      <a:rPr lang="en-US" dirty="0"/>
                      <a:t>s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55%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14584565132213"/>
                      <c:h val="0.199752226797090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C06-49F2-A998-1BB991F62BF5}"/>
                </c:ext>
              </c:extLst>
            </c:dLbl>
            <c:dLbl>
              <c:idx val="1"/>
              <c:layout>
                <c:manualLayout>
                  <c:x val="7.0810335705950534E-3"/>
                  <c:y val="7.87755401775880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187090-750D-43D5-81ED-2B2DEFA331C9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en-US" dirty="0"/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25 %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95286742836289"/>
                      <c:h val="0.199752226797090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C06-49F2-A998-1BB991F62BF5}"/>
                </c:ext>
              </c:extLst>
            </c:dLbl>
            <c:dLbl>
              <c:idx val="2"/>
              <c:layout>
                <c:manualLayout>
                  <c:x val="0"/>
                  <c:y val="4.52439924795221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796B4D1-7CF8-4751-9DC6-C2CD89D17EA4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en-US" dirty="0"/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45902284988985"/>
                      <c:h val="0.199752226797090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06-49F2-A998-1BB991F62B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Coûts net</c:v>
                </c:pt>
                <c:pt idx="1">
                  <c:v>Subventions</c:v>
                </c:pt>
                <c:pt idx="2">
                  <c:v>Défiscalisation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55</c:v>
                </c:pt>
                <c:pt idx="1">
                  <c:v>25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06-49F2-A998-1BB991F62BF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26F8561-43F8-C74C-BD5C-34535D627A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38A4B1-14DE-F040-A2EB-7B1F67E52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49792-CB45-8746-84DA-A89E28DE3E0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8A9DAB-ED27-1F40-B13D-2554532653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355E8E-293A-4B46-A8E1-B0D91B6DB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7BD75-8AE3-CB40-A7BF-0A58CEDF059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55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20ED9-B141-6A48-81AC-381EB1AF0DF9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D8448-8A77-4B44-9F58-D1AD3BAD9F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25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997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2312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105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1643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36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414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44D59-7D5D-E63E-0EBF-8ABB843E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AD8359-C5A8-FA75-3E03-7E12EB0F3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38DF0D-EE6E-D97A-DB80-9839C5A88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voir les solutions standards proposées 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fossile autorisé si r</a:t>
            </a: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éduction de 20% des besoins de chaleur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+ ECS ;</a:t>
            </a:r>
            <a:endParaRPr lang="fr-FR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fr-FR" sz="1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érogation</a:t>
            </a: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 la classe D du CECB (performance globale) est atteinte</a:t>
            </a:r>
            <a:r>
              <a:rPr lang="fr-FR" sz="1200" kern="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CH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d’une chaudière fossile</a:t>
            </a:r>
            <a:r>
              <a:rPr lang="fr-CH" sz="1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 une chaudière fossile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dans </a:t>
            </a:r>
            <a:r>
              <a:rPr lang="fr-CH" sz="12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unités d’habitation occupées de manière intermittent</a:t>
            </a:r>
            <a:r>
              <a:rPr lang="fr-CH" sz="12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soumis à la réduction des besoins de chaleur. Ces objets doivent être équipés d’une </a:t>
            </a:r>
            <a:r>
              <a:rPr lang="fr-CH" sz="1200" u="sng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commande à distance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chauffage dans un </a:t>
            </a:r>
            <a:r>
              <a:rPr lang="fr-CH" sz="1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délai de 10 ans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sauf exemptions :  p.ex. CECB C échelle globale ou pour des bâtiments occupés uniquement pendant l’été, par exemple des bâtiments d’alpages </a:t>
            </a:r>
            <a:endParaRPr kumimoji="0" lang="fr-CH" sz="12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endParaRPr lang="fr-FR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593473-7C01-F481-F584-3BFE162E66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79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92E3-20C1-379C-D11C-9907159BB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A4160DFD-9F9B-9C4F-2503-26F59C2C2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>
            <a:extLst>
              <a:ext uri="{FF2B5EF4-FFF2-40B4-BE49-F238E27FC236}">
                <a16:creationId xmlns:a16="http://schemas.microsoft.com/office/drawing/2014/main" id="{68E3C88E-848C-61AB-75AA-F9F091430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altLang="fr-FR" dirty="0"/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EE2C2F6B-BB5F-47C6-79C6-EE295ED99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B8FB3C-A421-4F69-9182-F8FCDB201C7C}" type="slidenum">
              <a:rPr lang="fr-CH" altLang="fr-FR" smtClean="0"/>
              <a:pPr/>
              <a:t>21</a:t>
            </a:fld>
            <a:endParaRPr lang="fr-CH" altLang="fr-FR"/>
          </a:p>
        </p:txBody>
      </p:sp>
      <p:sp>
        <p:nvSpPr>
          <p:cNvPr id="29701" name="Datumsplatzhalter 4">
            <a:extLst>
              <a:ext uri="{FF2B5EF4-FFF2-40B4-BE49-F238E27FC236}">
                <a16:creationId xmlns:a16="http://schemas.microsoft.com/office/drawing/2014/main" id="{1EE26BAE-D7B3-B9DE-B7A2-E9AB76CE7B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/>
              <a:t>7.01.2021</a:t>
            </a:r>
            <a:endParaRPr lang="fr-CH" altLang="fr-FR"/>
          </a:p>
        </p:txBody>
      </p:sp>
      <p:sp>
        <p:nvSpPr>
          <p:cNvPr id="29702" name="Kopfzeilenplatzhalter 5">
            <a:extLst>
              <a:ext uri="{FF2B5EF4-FFF2-40B4-BE49-F238E27FC236}">
                <a16:creationId xmlns:a16="http://schemas.microsoft.com/office/drawing/2014/main" id="{FD2ECBED-10E3-CFDC-5DD8-090CC64CB6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/>
              <a:t>CAS AEB, Sion</a:t>
            </a:r>
          </a:p>
        </p:txBody>
      </p:sp>
      <p:sp>
        <p:nvSpPr>
          <p:cNvPr id="29703" name="Fußzeilenplatzhalter 6">
            <a:extLst>
              <a:ext uri="{FF2B5EF4-FFF2-40B4-BE49-F238E27FC236}">
                <a16:creationId xmlns:a16="http://schemas.microsoft.com/office/drawing/2014/main" id="{8F7710D9-66F1-30DA-2FD9-8E52C63241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/>
              <a:t>Guy Jacquemet</a:t>
            </a:r>
          </a:p>
        </p:txBody>
      </p:sp>
    </p:spTree>
    <p:extLst>
      <p:ext uri="{BB962C8B-B14F-4D97-AF65-F5344CB8AC3E}">
        <p14:creationId xmlns:p14="http://schemas.microsoft.com/office/powerpoint/2010/main" val="148551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3B8DF-0D10-18CA-5B99-CCAAE4A21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87F4E8-607A-7952-F5C2-78C2E9417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587011-0E7F-181A-02BC-0BE0EF2C1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5A8C55-6B5E-2966-12E6-5A2B5E4BC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850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F4DDE075-FE7C-E826-BA07-C9405F8C5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C5DC8B0E-CC34-6012-2424-C3BB782DA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100" y="5186363"/>
            <a:ext cx="5424488" cy="4973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7F9DB-F7AF-2145-C917-678C6DA2C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57D4A5-EBD9-52D9-9C65-13C01E9DD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3744C8-A645-26C7-28B7-FA25C5940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9DC614-6B79-66CE-68D6-46A7EF045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672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E6FE5-5591-85BA-CD83-74549F6A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52B79F-ADFB-1C7B-DCE1-89E485E7C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7203DF-D11C-28EE-052F-D38E6D567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92F0E8-CFAF-861A-8D46-DF603531C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82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/>
              <a:t>Exigences couverture ensemble des besoins = art.35 </a:t>
            </a:r>
            <a:r>
              <a:rPr lang="fr-CH" sz="900" dirty="0" err="1"/>
              <a:t>LcEne</a:t>
            </a:r>
            <a:r>
              <a:rPr lang="fr-CH" sz="900" dirty="0"/>
              <a:t>/art.61 </a:t>
            </a:r>
            <a:r>
              <a:rPr lang="fr-CH" sz="900" dirty="0" err="1"/>
              <a:t>OcEne</a:t>
            </a:r>
            <a:r>
              <a:rPr lang="fr-CH" sz="900" dirty="0"/>
              <a:t> : Minergie-P, Minergie-A et CECB A-A ou alors Minergie-Quartier </a:t>
            </a:r>
          </a:p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35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05A29-1E86-0823-E038-E6EDD05E1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85F205-C83F-7EF0-C968-95F9D5A5D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620F1D-195D-BE11-C74C-BDECD6BB6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DB5800-5E5A-50B7-6B87-B316D71FE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59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Exigences couverture ensemble des besoins = art.35 </a:t>
            </a:r>
            <a:r>
              <a:rPr lang="fr-CH" dirty="0" err="1"/>
              <a:t>LcEne</a:t>
            </a:r>
            <a:r>
              <a:rPr lang="fr-CH" dirty="0"/>
              <a:t>/art.61 </a:t>
            </a:r>
            <a:r>
              <a:rPr lang="fr-CH" dirty="0" err="1"/>
              <a:t>OcEne</a:t>
            </a:r>
            <a:r>
              <a:rPr lang="fr-CH" dirty="0"/>
              <a:t> : Minergie-P, Minergie-A et CECB A-A ou alors Minergie-Quartier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479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voir les solutions standards proposées 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fossile autorisé si r</a:t>
            </a: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éduction de 20% des besoins de chaleur</a:t>
            </a: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+ ECS ;</a:t>
            </a:r>
            <a:endParaRPr lang="fr-FR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fr-FR" sz="1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érogation</a:t>
            </a: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 la classe D du CECB (performance globale) est atteinte</a:t>
            </a:r>
            <a:r>
              <a:rPr lang="fr-FR" sz="1200" kern="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CH" sz="1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d’une chaudière fossile</a:t>
            </a:r>
            <a:r>
              <a:rPr lang="fr-CH" sz="1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 une chaudière fossile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dans </a:t>
            </a:r>
            <a:r>
              <a:rPr lang="fr-CH" sz="12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unités d’habitation occupées de manière intermittent</a:t>
            </a:r>
            <a:r>
              <a:rPr lang="fr-CH" sz="12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sz="1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soumis à la réduction des besoins de chaleur. Ces objets doivent être équipés d’une </a:t>
            </a:r>
            <a:r>
              <a:rPr lang="fr-CH" sz="1200" u="sng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commande à distance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chauffage dans un </a:t>
            </a:r>
            <a:r>
              <a:rPr lang="fr-CH" sz="1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délai de 10 ans</a:t>
            </a:r>
            <a:r>
              <a:rPr lang="fr-CH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fr-FR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sauf exemptions :  p.ex. CECB C échelle globale ou pour des bâtiments occupés uniquement pendant l’été, par exemple des bâtiments d’alpages </a:t>
            </a:r>
            <a:endParaRPr kumimoji="0" lang="fr-CH" sz="12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indent="-342900" algn="just" defTabSz="914400">
              <a:spcBef>
                <a:spcPts val="400"/>
              </a:spcBef>
              <a:buSzPct val="70000"/>
              <a:buFont typeface="Wingdings" panose="05000000000000000000" pitchFamily="2" charset="2"/>
              <a:buChar char="q"/>
              <a:defRPr/>
            </a:pPr>
            <a:endParaRPr lang="fr-FR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47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uver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712E6E-AD3D-B141-B0A8-AC085AB04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2400" y="1517650"/>
            <a:ext cx="42672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13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E445CEF-91C4-154F-B603-565B02B50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083388"/>
            <a:ext cx="10453800" cy="3921022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5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elitsed</a:t>
            </a:r>
            <a:r>
              <a:rPr lang="fr-FR" dirty="0"/>
              <a:t> diam</a:t>
            </a:r>
          </a:p>
          <a:p>
            <a:pPr lvl="0"/>
            <a:r>
              <a:rPr lang="fr-FR" dirty="0"/>
              <a:t>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</a:t>
            </a:r>
            <a:r>
              <a:rPr lang="fr-FR" dirty="0"/>
              <a:t> </a:t>
            </a:r>
            <a:r>
              <a:rPr lang="fr-FR" dirty="0" err="1"/>
              <a:t>tation</a:t>
            </a:r>
            <a:endParaRPr lang="fr-FR" dirty="0"/>
          </a:p>
          <a:p>
            <a:pPr lvl="0"/>
            <a:r>
              <a:rPr lang="fr-FR" dirty="0" err="1"/>
              <a:t>Nisl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endParaRPr lang="fr-FR" dirty="0"/>
          </a:p>
          <a:p>
            <a:pPr lvl="0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C9E9FF-62D0-964E-ADDF-9089315F6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485030"/>
            <a:ext cx="10453800" cy="1179462"/>
          </a:xfrm>
        </p:spPr>
        <p:txBody>
          <a:bodyPr tIns="0" bIns="0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fr-FR" dirty="0"/>
              <a:t>Cliquez pour ajouter un titre</a:t>
            </a:r>
            <a:endParaRPr lang="en-US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0D4F411-5CFC-5543-BE64-B18DB5FD5E0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2C68F04-2B29-1441-B2DF-3034E91FAC12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38B0B89-FE1D-9942-925A-B125941170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432D7DB-9AE7-684D-B292-21967DD68C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78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s colonn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E445CEF-91C4-154F-B603-565B02B50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083388"/>
            <a:ext cx="5027075" cy="3860211"/>
          </a:xfrm>
        </p:spPr>
        <p:txBody>
          <a:bodyPr tIns="0" bIns="0">
            <a:no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0"/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  <a:p>
            <a:pPr lvl="0"/>
            <a:r>
              <a:rPr lang="fr-FR" dirty="0"/>
              <a:t>Sed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endParaRPr lang="fr-FR" dirty="0"/>
          </a:p>
          <a:p>
            <a:pPr lvl="0"/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endParaRPr lang="fr-FR" dirty="0"/>
          </a:p>
          <a:p>
            <a:pPr lvl="0"/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</a:t>
            </a:r>
          </a:p>
          <a:p>
            <a:pPr lvl="0"/>
            <a:r>
              <a:rPr lang="fr-FR" dirty="0" err="1"/>
              <a:t>Volutpat</a:t>
            </a:r>
            <a:r>
              <a:rPr lang="fr-FR" dirty="0"/>
              <a:t> 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C9E9FF-62D0-964E-ADDF-9089315F6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485030"/>
            <a:ext cx="10392000" cy="1169599"/>
          </a:xfrm>
        </p:spPr>
        <p:txBody>
          <a:bodyPr tIns="0" bIns="0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fr-FR" dirty="0"/>
              <a:t>Cliquez pour ajouter un titre</a:t>
            </a:r>
            <a:endParaRPr lang="en-US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0D4F411-5CFC-5543-BE64-B18DB5FD5E0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4C3F6EE-31E9-0D49-B133-1A33170374CB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38B0B89-FE1D-9942-925A-B125941170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432D7DB-9AE7-684D-B292-21967DD68C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1B054A3-F9EE-A342-99DF-D1BF580BD6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4925" y="2083388"/>
            <a:ext cx="5027075" cy="3860211"/>
          </a:xfrm>
        </p:spPr>
        <p:txBody>
          <a:bodyPr tIns="0" bIns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0"/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  <a:p>
            <a:pPr lvl="0"/>
            <a:r>
              <a:rPr lang="fr-FR" dirty="0"/>
              <a:t>Sed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endParaRPr lang="fr-FR" dirty="0"/>
          </a:p>
          <a:p>
            <a:pPr lvl="0"/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endParaRPr lang="fr-FR" dirty="0"/>
          </a:p>
          <a:p>
            <a:pPr lvl="0"/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</a:t>
            </a:r>
          </a:p>
          <a:p>
            <a:pPr lvl="0"/>
            <a:r>
              <a:rPr lang="fr-FR" dirty="0" err="1"/>
              <a:t>Volutpat</a:t>
            </a:r>
            <a:r>
              <a:rPr lang="fr-FR" dirty="0"/>
              <a:t> 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76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s colon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1C9E9FF-62D0-964E-ADDF-9089315F6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484577"/>
            <a:ext cx="5027075" cy="1161344"/>
          </a:xfrm>
        </p:spPr>
        <p:txBody>
          <a:bodyPr tIns="0" bIns="0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fr-FR" dirty="0"/>
              <a:t>Cliquez pour ajouter un titre</a:t>
            </a:r>
            <a:endParaRPr lang="en-US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0D4F411-5CFC-5543-BE64-B18DB5FD5E0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FFF2354-B978-4549-BD5E-BC36914492E7}" type="datetime1">
              <a:rPr lang="fr-CH" smtClean="0"/>
              <a:t>01.04.2025</a:t>
            </a:fld>
            <a:endParaRPr lang="en-US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38B0B89-FE1D-9942-925A-B125941170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CH" noProof="0" dirty="0"/>
              <a:t>Exemple de titre de la présentation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432D7DB-9AE7-684D-B292-21967DD68C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99A3C4-FB1A-5D45-B335-ACF1E1400D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924" y="467119"/>
            <a:ext cx="5027075" cy="1178802"/>
          </a:xfrm>
        </p:spPr>
        <p:txBody>
          <a:bodyPr t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</a:lstStyle>
          <a:p>
            <a:pPr lvl="0"/>
            <a:r>
              <a:rPr lang="fr-FR" dirty="0"/>
              <a:t>Cliquez pour ajouter un titre</a:t>
            </a:r>
            <a:endParaRPr lang="en-US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F4E7230F-C9B5-522B-9E0B-E428464D7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083388"/>
            <a:ext cx="5027075" cy="3860211"/>
          </a:xfrm>
        </p:spPr>
        <p:txBody>
          <a:bodyPr tIns="0" bIns="0">
            <a:no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0"/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  <a:p>
            <a:pPr lvl="0"/>
            <a:r>
              <a:rPr lang="fr-FR" dirty="0"/>
              <a:t>Sed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endParaRPr lang="fr-FR" dirty="0"/>
          </a:p>
          <a:p>
            <a:pPr lvl="0"/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endParaRPr lang="fr-FR" dirty="0"/>
          </a:p>
          <a:p>
            <a:pPr lvl="0"/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</a:t>
            </a:r>
          </a:p>
          <a:p>
            <a:pPr lvl="0"/>
            <a:r>
              <a:rPr lang="fr-FR" dirty="0" err="1"/>
              <a:t>Volutpat</a:t>
            </a:r>
            <a:r>
              <a:rPr lang="fr-FR" dirty="0"/>
              <a:t> 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endParaRPr lang="fr-FR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C909F624-A5B1-9F50-A95B-28CD65E314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4925" y="2083388"/>
            <a:ext cx="5027075" cy="3860211"/>
          </a:xfrm>
        </p:spPr>
        <p:txBody>
          <a:bodyPr tIns="0" bIns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0"/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  <a:p>
            <a:pPr lvl="0"/>
            <a:r>
              <a:rPr lang="fr-FR" dirty="0"/>
              <a:t>Sed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endParaRPr lang="fr-FR" dirty="0"/>
          </a:p>
          <a:p>
            <a:pPr lvl="0"/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endParaRPr lang="fr-FR" dirty="0"/>
          </a:p>
          <a:p>
            <a:pPr lvl="0"/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</a:t>
            </a:r>
          </a:p>
          <a:p>
            <a:pPr lvl="0"/>
            <a:r>
              <a:rPr lang="fr-FR" dirty="0" err="1"/>
              <a:t>Volutpat</a:t>
            </a:r>
            <a:r>
              <a:rPr lang="fr-FR" dirty="0"/>
              <a:t> 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731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152095A5-61C2-0C46-88B8-6D3A928EBA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99" y="4300656"/>
            <a:ext cx="5054153" cy="165383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 </a:t>
            </a:r>
            <a:r>
              <a:rPr lang="fr-FR" dirty="0" err="1"/>
              <a:t>volutpat</a:t>
            </a:r>
            <a:r>
              <a:rPr lang="fr-FR" dirty="0"/>
              <a:t>. 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3D9EBBE1-871A-194E-9486-8E1E688F3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9647" y="4300655"/>
            <a:ext cx="5054153" cy="165383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 </a:t>
            </a:r>
            <a:r>
              <a:rPr lang="fr-FR" dirty="0" err="1"/>
              <a:t>volutpat</a:t>
            </a:r>
            <a:r>
              <a:rPr lang="fr-FR" dirty="0"/>
              <a:t>. </a:t>
            </a:r>
          </a:p>
        </p:txBody>
      </p:sp>
      <p:sp>
        <p:nvSpPr>
          <p:cNvPr id="22" name="Espace réservé de la date 21">
            <a:extLst>
              <a:ext uri="{FF2B5EF4-FFF2-40B4-BE49-F238E27FC236}">
                <a16:creationId xmlns:a16="http://schemas.microsoft.com/office/drawing/2014/main" id="{A091D67D-33B9-1942-8C6D-B1618ACDF90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783296AA-E0F5-2F41-B724-4BB1A119A1A3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2036A311-62D6-6446-999C-03BB0A840B4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FE56B78B-07FD-0240-B278-481D22F836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16">
            <a:extLst>
              <a:ext uri="{FF2B5EF4-FFF2-40B4-BE49-F238E27FC236}">
                <a16:creationId xmlns:a16="http://schemas.microsoft.com/office/drawing/2014/main" id="{6DDFF08D-A3C1-31BA-01CA-F36814E7C50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99645" y="472494"/>
            <a:ext cx="5068478" cy="339894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CH" dirty="0"/>
              <a:t>.</a:t>
            </a:r>
          </a:p>
        </p:txBody>
      </p:sp>
      <p:sp>
        <p:nvSpPr>
          <p:cNvPr id="5" name="Espace réservé du contenu 16">
            <a:extLst>
              <a:ext uri="{FF2B5EF4-FFF2-40B4-BE49-F238E27FC236}">
                <a16:creationId xmlns:a16="http://schemas.microsoft.com/office/drawing/2014/main" id="{6808E40C-CD6D-AD27-1116-BB095B50B03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85674" y="472494"/>
            <a:ext cx="5068478" cy="339894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491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AA3881-7EB9-8842-84A5-6F7DD46E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E637C-2671-C740-8164-21B58576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9823E6BD-5F73-534F-B25C-1BE090B6BFA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38201" y="485030"/>
            <a:ext cx="3263020" cy="2398847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pour une image  8">
            <a:extLst>
              <a:ext uri="{FF2B5EF4-FFF2-40B4-BE49-F238E27FC236}">
                <a16:creationId xmlns:a16="http://schemas.microsoft.com/office/drawing/2014/main" id="{9EDB9DED-55B2-A846-A2DD-3E86C5ADAB2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64490" y="485030"/>
            <a:ext cx="3263020" cy="2398847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pour une image  8">
            <a:extLst>
              <a:ext uri="{FF2B5EF4-FFF2-40B4-BE49-F238E27FC236}">
                <a16:creationId xmlns:a16="http://schemas.microsoft.com/office/drawing/2014/main" id="{855C051D-A131-0448-8389-6CC28AD9866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099081" y="485030"/>
            <a:ext cx="3263020" cy="2398847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33989E6-3D1F-7E41-A029-355696C55C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313090"/>
            <a:ext cx="3263020" cy="2296878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 </a:t>
            </a:r>
            <a:r>
              <a:rPr lang="fr-FR" dirty="0" err="1"/>
              <a:t>volutpat</a:t>
            </a:r>
            <a:r>
              <a:rPr lang="fr-FR" dirty="0"/>
              <a:t>. 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F27BBEC3-38F2-D844-9AFB-9FC10C0DCA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0631" y="3313090"/>
            <a:ext cx="3263020" cy="2296878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 </a:t>
            </a:r>
            <a:r>
              <a:rPr lang="fr-FR" dirty="0" err="1"/>
              <a:t>volutpat</a:t>
            </a:r>
            <a:r>
              <a:rPr lang="fr-FR" dirty="0"/>
              <a:t>. 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788B2D6-6937-5A46-8E8C-7BA88593C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7129" y="3313090"/>
            <a:ext cx="3263020" cy="2296878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 </a:t>
            </a:r>
            <a:r>
              <a:rPr lang="fr-FR" dirty="0" err="1"/>
              <a:t>volutpat</a:t>
            </a:r>
            <a:r>
              <a:rPr lang="fr-FR" dirty="0"/>
              <a:t>. </a:t>
            </a:r>
          </a:p>
        </p:txBody>
      </p:sp>
      <p:sp>
        <p:nvSpPr>
          <p:cNvPr id="2" name="Espace réservé de la date 21">
            <a:extLst>
              <a:ext uri="{FF2B5EF4-FFF2-40B4-BE49-F238E27FC236}">
                <a16:creationId xmlns:a16="http://schemas.microsoft.com/office/drawing/2014/main" id="{AC5CD8E8-3516-FF95-54D7-0144264FEE03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592154" y="6356350"/>
            <a:ext cx="1162216" cy="365125"/>
          </a:xfrm>
        </p:spPr>
        <p:txBody>
          <a:bodyPr/>
          <a:lstStyle/>
          <a:p>
            <a:fld id="{783296AA-E0F5-2F41-B724-4BB1A119A1A3}" type="datetime1">
              <a:rPr lang="fr-CH" noProof="0" smtClean="0"/>
              <a:t>01.04.2025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53301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6BDE94F-64B6-A44F-858F-723DEC2AB4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BFE4E6-0B0D-6F44-8805-7022BC68D444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03578B-2BEC-884F-9F7F-87FF0AA2BB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C21D60-2DF0-2A40-953C-304C1626BE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BDFBF27-31C0-2A44-9F63-F5F0259D5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840" y="489413"/>
            <a:ext cx="10453800" cy="51008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fr-FR" dirty="0"/>
              <a:t>Cliquez pour ajouter un titre</a:t>
            </a:r>
            <a:endParaRPr lang="en-US" dirty="0"/>
          </a:p>
        </p:txBody>
      </p:sp>
      <p:sp>
        <p:nvSpPr>
          <p:cNvPr id="3" name="Espace réservé du contenu 16">
            <a:extLst>
              <a:ext uri="{FF2B5EF4-FFF2-40B4-BE49-F238E27FC236}">
                <a16:creationId xmlns:a16="http://schemas.microsoft.com/office/drawing/2014/main" id="{DFFE2732-2472-0D39-966F-C69E82644F2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00000" y="1418395"/>
            <a:ext cx="10453800" cy="45603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74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6BDE94F-64B6-A44F-858F-723DEC2AB4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384DA1-9D9F-464D-8806-7764F83D7D02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03578B-2BEC-884F-9F7F-87FF0AA2BB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C21D60-2DF0-2A40-953C-304C1626BE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16">
            <a:extLst>
              <a:ext uri="{FF2B5EF4-FFF2-40B4-BE49-F238E27FC236}">
                <a16:creationId xmlns:a16="http://schemas.microsoft.com/office/drawing/2014/main" id="{81814B49-7FD2-50EF-4228-43DBF7484F9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00000" y="485031"/>
            <a:ext cx="10453800" cy="54585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312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2C5ABDC-DE67-5B42-9D89-FD3F5484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4B62-AE07-9446-9FB8-D820B456010E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F7D9460-9D06-EE40-8B72-2A828082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B58A465-112A-FD4C-AE2A-5E8C0AC0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989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f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914994-B3BB-BB4B-9246-1C310FA52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1650" y="2768600"/>
            <a:ext cx="61087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A0D27B-11B8-9A44-80AB-F0CFED7B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00"/>
            <a:ext cx="10515600" cy="1077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BCD30C-086F-CC44-9385-58465D374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78572"/>
            <a:ext cx="10515600" cy="398079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A247A8E4-79C1-2C4C-9E05-A7D26FD2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57A-DFD9-0047-8A2D-5024910DF1A6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B98BAC0-44AC-324F-B14C-5E4A064A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CE4A94A-5A0C-3541-8330-2C70F25C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80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présent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B90A7-FEE5-F74A-A785-D370364C2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909000"/>
            <a:ext cx="10453800" cy="2520000"/>
          </a:xfrm>
        </p:spPr>
        <p:txBody>
          <a:bodyPr lIns="0" tIns="0" rIns="0" bIns="0" anchor="b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Exemple de titre </a:t>
            </a:r>
            <a:br>
              <a:rPr lang="fr-FR" dirty="0"/>
            </a:br>
            <a:r>
              <a:rPr lang="fr-FR" dirty="0"/>
              <a:t>pour la présentation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0BE1E050-E5C8-F440-8F2D-4FD5FBEDE3F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99999" y="3693833"/>
            <a:ext cx="10450625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5970FCC-D602-034B-82A6-4AC886DD4088}" type="datetime1">
              <a:rPr lang="fr-CH" smtClean="0"/>
              <a:pPr/>
              <a:t>01.04.2025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A1CA06-47A6-4E70-1466-307E03459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373" y="6356350"/>
            <a:ext cx="386318" cy="3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05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EBDAB9-80B7-9240-A6F9-448F5B1F4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424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E33B66-CE9E-0B49-AECF-2DB73676C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424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CDCFDF1F-A9C2-A545-9CC5-D483913A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B1A64-4FE1-7E43-8F19-5A1A89B17C65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FD3CEED-116C-604C-82E5-05C079B9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376CA02-6767-DB48-AAC2-8284927E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0530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1913"/>
            <a:ext cx="12202584" cy="3429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 sz="1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2284" y="1683212"/>
            <a:ext cx="10363200" cy="1034129"/>
          </a:xfrm>
          <a:ln w="57150">
            <a:solidFill>
              <a:srgbClr val="4D4D4D"/>
            </a:solidFill>
            <a:miter lim="800000"/>
            <a:headEnd/>
            <a:tailEnd/>
          </a:ln>
        </p:spPr>
        <p:txBody>
          <a:bodyPr/>
          <a:lstStyle>
            <a:lvl1pPr algn="ctr">
              <a:lnSpc>
                <a:spcPct val="170000"/>
              </a:lnSpc>
              <a:defRPr sz="3600"/>
            </a:lvl1pPr>
          </a:lstStyle>
          <a:p>
            <a:pPr lvl="0"/>
            <a:r>
              <a:rPr lang="de-DE" altLang="fr-FR" noProof="0"/>
              <a:t>Titelmasterformat durch Klicken bearbeiten</a:t>
            </a:r>
            <a:endParaRPr lang="fr-CH" altLang="fr-FR" noProof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36988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fr-FR" noProof="0"/>
              <a:t>Formatvorlage des Untertitelmasters durch Klicken bearbeiten</a:t>
            </a:r>
            <a:endParaRPr lang="fr-CH" altLang="fr-FR" noProof="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1"/>
            <a:ext cx="12202584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 sz="1800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-10584" y="6534150"/>
            <a:ext cx="12202584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 sz="1800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45067" y="6740526"/>
            <a:ext cx="11446933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 sz="1800"/>
          </a:p>
        </p:txBody>
      </p:sp>
      <p:pic>
        <p:nvPicPr>
          <p:cNvPr id="10248" name="Picture 8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3151" y="6081713"/>
            <a:ext cx="935567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1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48685" y="6565901"/>
            <a:ext cx="575733" cy="2444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D110B38-C2A7-4F38-B104-8EFD46DB33E5}" type="slidenum">
              <a:rPr lang="fr-CH" altLang="fr-FR" smtClean="0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7013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1282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75823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zwei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11" hidden="1">
            <a:extLst>
              <a:ext uri="{FF2B5EF4-FFF2-40B4-BE49-F238E27FC236}">
                <a16:creationId xmlns:a16="http://schemas.microsoft.com/office/drawing/2014/main" id="{7DAB4B14-90AF-4E6B-ABE0-71CEB99B27CD}"/>
              </a:ext>
            </a:extLst>
          </p:cNvPr>
          <p:cNvGraphicFramePr>
            <a:graphicFrameLocks/>
          </p:cNvGraphicFramePr>
          <p:nvPr/>
        </p:nvGraphicFramePr>
        <p:xfrm>
          <a:off x="0" y="1"/>
          <a:ext cx="211667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">
                  <p:embed/>
                </p:oleObj>
              </mc:Choice>
              <mc:Fallback>
                <p:oleObj name="think-cell Slide" r:id="rId2" imgW="0" imgH="0" progId="">
                  <p:embed/>
                  <p:pic>
                    <p:nvPicPr>
                      <p:cNvPr id="3" name="Objekt 11" hidden="1">
                        <a:extLst>
                          <a:ext uri="{FF2B5EF4-FFF2-40B4-BE49-F238E27FC236}">
                            <a16:creationId xmlns:a16="http://schemas.microsoft.com/office/drawing/2014/main" id="{7DAB4B14-90AF-4E6B-ABE0-71CEB99B27C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1667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00" y="304801"/>
            <a:ext cx="10989733" cy="523220"/>
          </a:xfrm>
        </p:spPr>
        <p:txBody>
          <a:bodyPr anchor="t"/>
          <a:lstStyle>
            <a:lvl1pPr>
              <a:defRPr b="1">
                <a:latin typeface="Calibri bolt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08401" y="2708920"/>
            <a:ext cx="10989732" cy="1986185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5pPr marL="898503" indent="-228594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4"/>
            <a:r>
              <a:rPr lang="de-DE" dirty="0"/>
              <a:t>Formatvorlagen des Textmasters bearbeiten</a:t>
            </a:r>
          </a:p>
          <a:p>
            <a:pPr lvl="5"/>
            <a:r>
              <a:rPr lang="de-DE" dirty="0"/>
              <a:t>Zweite Ebene</a:t>
            </a:r>
          </a:p>
          <a:p>
            <a:pPr lvl="6"/>
            <a:r>
              <a:rPr lang="de-DE" dirty="0"/>
              <a:t>Dritte Ebene</a:t>
            </a:r>
          </a:p>
          <a:p>
            <a:pPr lvl="7"/>
            <a:r>
              <a:rPr lang="de-DE" dirty="0"/>
              <a:t>Vierte Ebene</a:t>
            </a:r>
          </a:p>
          <a:p>
            <a:pPr lvl="8"/>
            <a:r>
              <a:rPr lang="de-DE" dirty="0"/>
              <a:t>Fünfte Ebene</a:t>
            </a:r>
            <a:endParaRPr lang="de-CH" dirty="0"/>
          </a:p>
          <a:p>
            <a:pPr lvl="0"/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08400" y="1980000"/>
            <a:ext cx="10989733" cy="461665"/>
          </a:xfrm>
        </p:spPr>
        <p:txBody>
          <a:bodyPr>
            <a:spAutoFit/>
          </a:bodyPr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609601" y="4952825"/>
            <a:ext cx="11017465" cy="792163"/>
          </a:xfrm>
        </p:spPr>
        <p:txBody>
          <a:bodyPr/>
          <a:lstStyle/>
          <a:p>
            <a:pPr lvl="4"/>
            <a:endParaRPr lang="de-CH" dirty="0"/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CC1E8FA9-5B7A-6D69-06E0-8C0790384F26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83118" y="6341533"/>
            <a:ext cx="2959100" cy="3640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10">
            <a:extLst>
              <a:ext uri="{FF2B5EF4-FFF2-40B4-BE49-F238E27FC236}">
                <a16:creationId xmlns:a16="http://schemas.microsoft.com/office/drawing/2014/main" id="{7840CF06-FE35-9A32-98A0-4829299E43E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47D9A-6206-45D4-A53B-333CE79E5F3C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457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des matiè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E445CEF-91C4-154F-B603-565B02B50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049472"/>
            <a:ext cx="10453800" cy="3921022"/>
          </a:xfrm>
        </p:spPr>
        <p:txBody>
          <a:bodyPr tIns="0" bIns="0">
            <a:noAutofit/>
          </a:bodyPr>
          <a:lstStyle>
            <a:lvl1pPr marL="342900" indent="-342900">
              <a:lnSpc>
                <a:spcPct val="150000"/>
              </a:lnSpc>
              <a:spcBef>
                <a:spcPts val="200"/>
              </a:spcBef>
              <a:buClr>
                <a:schemeClr val="tx1"/>
              </a:buClr>
              <a:buFont typeface="+mj-lt"/>
              <a:buAutoNum type="arabicPeriod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  <a:p>
            <a:pPr lvl="0"/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</a:t>
            </a:r>
          </a:p>
          <a:p>
            <a:pPr lvl="0"/>
            <a:r>
              <a:rPr lang="fr-FR" dirty="0"/>
              <a:t>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</a:t>
            </a:r>
            <a:r>
              <a:rPr lang="fr-FR" dirty="0"/>
              <a:t> </a:t>
            </a:r>
            <a:r>
              <a:rPr lang="fr-FR" dirty="0" err="1"/>
              <a:t>tation</a:t>
            </a:r>
            <a:endParaRPr lang="fr-FR" dirty="0"/>
          </a:p>
          <a:p>
            <a:pPr lvl="0"/>
            <a:r>
              <a:rPr lang="fr-FR" dirty="0" err="1"/>
              <a:t>Nisl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endParaRPr lang="fr-FR" dirty="0"/>
          </a:p>
          <a:p>
            <a:pPr lvl="0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4224E5-4F5E-1A4D-8639-3F0102917B3A}"/>
              </a:ext>
            </a:extLst>
          </p:cNvPr>
          <p:cNvSpPr txBox="1"/>
          <p:nvPr userDrawn="1"/>
        </p:nvSpPr>
        <p:spPr>
          <a:xfrm>
            <a:off x="900000" y="720000"/>
            <a:ext cx="10453800" cy="43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fr-FR" sz="3600" b="0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Table des matières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9B1FD7-1601-AFC0-62A8-859E93D2B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373" y="6356350"/>
            <a:ext cx="386318" cy="3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69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60BB183-3BC9-FF48-9D17-CDD58659D1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720000"/>
            <a:ext cx="4808719" cy="5234486"/>
          </a:xfrm>
        </p:spPr>
        <p:txBody>
          <a:bodyPr lIns="0"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lang="fr-CH" sz="4400" b="0" i="0" u="none" strike="noStrike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Exemple de titre</a:t>
            </a:r>
          </a:p>
          <a:p>
            <a:r>
              <a:rPr lang="fr-FR" dirty="0"/>
              <a:t>de chapitre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1C4A91-C8C2-4E42-AE5A-AC7AFECFE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283" y="1737359"/>
            <a:ext cx="5725343" cy="51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97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60BB183-3BC9-FF48-9D17-CDD58659D1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000" y="720000"/>
            <a:ext cx="4808718" cy="5234486"/>
          </a:xfrm>
        </p:spPr>
        <p:txBody>
          <a:bodyPr lIns="0"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lang="fr-CH" sz="4400" b="0" i="0" u="none" strike="noStrike" smtClean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Exemple de titre</a:t>
            </a:r>
          </a:p>
          <a:p>
            <a:r>
              <a:rPr lang="fr-FR" dirty="0"/>
              <a:t>de chapitre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CBA433-8930-E847-A792-EC97797A3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283" y="1737358"/>
            <a:ext cx="5708717" cy="51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1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éparateur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954E74-4218-E10F-ED21-64AB27F36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45" y="49387"/>
            <a:ext cx="12067910" cy="675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2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éparateur ve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2CE583-1688-E562-D926-D4461E0FF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85" y="42475"/>
            <a:ext cx="12089316" cy="67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66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à dro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>
            <a:extLst>
              <a:ext uri="{FF2B5EF4-FFF2-40B4-BE49-F238E27FC236}">
                <a16:creationId xmlns:a16="http://schemas.microsoft.com/office/drawing/2014/main" id="{7296708B-3A6A-4140-B129-40D9362500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000" y="481460"/>
            <a:ext cx="4651714" cy="1183032"/>
          </a:xfrm>
        </p:spPr>
        <p:txBody>
          <a:bodyPr lIns="0"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lang="fr-CH" sz="3600" b="0" i="0" u="none" strike="noStrike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F010ADCD-231F-A640-85A0-DB6ACFBC9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083388"/>
            <a:ext cx="4651714" cy="3887106"/>
          </a:xfrm>
        </p:spPr>
        <p:txBody>
          <a:bodyPr t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  <a:r>
              <a:rPr lang="fr-FR" dirty="0" err="1"/>
              <a:t>laoreet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aliquam</a:t>
            </a:r>
            <a:r>
              <a:rPr lang="fr-FR" dirty="0"/>
              <a:t> erat </a:t>
            </a:r>
            <a:r>
              <a:rPr lang="fr-FR" dirty="0" err="1"/>
              <a:t>volutpat</a:t>
            </a:r>
            <a:r>
              <a:rPr lang="fr-FR" dirty="0"/>
              <a:t>. Ut </a:t>
            </a:r>
            <a:r>
              <a:rPr lang="fr-FR" dirty="0" err="1"/>
              <a:t>wisi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</a:t>
            </a:r>
            <a:r>
              <a:rPr lang="fr-FR" dirty="0"/>
              <a:t> </a:t>
            </a:r>
            <a:r>
              <a:rPr lang="fr-FR" dirty="0" err="1"/>
              <a:t>tation</a:t>
            </a:r>
            <a:r>
              <a:rPr lang="fr-FR" dirty="0"/>
              <a:t> </a:t>
            </a:r>
            <a:r>
              <a:rPr lang="fr-FR" dirty="0" err="1"/>
              <a:t>ullamcorper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lobortis</a:t>
            </a:r>
            <a:r>
              <a:rPr lang="fr-FR" dirty="0"/>
              <a:t> </a:t>
            </a:r>
            <a:r>
              <a:rPr lang="fr-FR" dirty="0" err="1"/>
              <a:t>nisl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commodo </a:t>
            </a:r>
            <a:r>
              <a:rPr lang="fr-FR" dirty="0" err="1"/>
              <a:t>consequat</a:t>
            </a:r>
            <a:r>
              <a:rPr lang="fr-FR" dirty="0"/>
              <a:t>.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3D11E3-1E32-F2FA-FB75-532B03A050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E4C5EB-9AEF-0748-A65B-98B22BC01681}" type="datetime1">
              <a:rPr lang="fr-CH" noProof="0" smtClean="0"/>
              <a:pPr/>
              <a:t>01.04.2025</a:t>
            </a:fld>
            <a:endParaRPr lang="fr-CH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C7E1F8-419C-E7C9-F437-AF64A58F39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 noProof="0"/>
              <a:t>Exemple de 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F92079-6806-52F9-F56A-4F3ABA15A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contenu 16">
            <a:extLst>
              <a:ext uri="{FF2B5EF4-FFF2-40B4-BE49-F238E27FC236}">
                <a16:creationId xmlns:a16="http://schemas.microsoft.com/office/drawing/2014/main" id="{A003FC63-E361-C546-2B05-0BFD85680E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472494"/>
            <a:ext cx="5257800" cy="549799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297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E445CEF-91C4-154F-B603-565B02B50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083388"/>
            <a:ext cx="10453800" cy="3933806"/>
          </a:xfrm>
        </p:spPr>
        <p:txBody>
          <a:bodyPr t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Curabitur</a:t>
            </a:r>
            <a:r>
              <a:rPr lang="fr-FR" dirty="0"/>
              <a:t> </a:t>
            </a:r>
            <a:r>
              <a:rPr lang="fr-FR" dirty="0" err="1"/>
              <a:t>varius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non </a:t>
            </a:r>
            <a:r>
              <a:rPr lang="fr-FR" dirty="0" err="1"/>
              <a:t>sapien</a:t>
            </a:r>
            <a:r>
              <a:rPr lang="fr-FR" dirty="0"/>
              <a:t> </a:t>
            </a:r>
            <a:r>
              <a:rPr lang="fr-FR" dirty="0" err="1"/>
              <a:t>scelerisque</a:t>
            </a:r>
            <a:r>
              <a:rPr lang="fr-FR" dirty="0"/>
              <a:t> pretium.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nunc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lobortis</a:t>
            </a:r>
            <a:r>
              <a:rPr lang="fr-FR" dirty="0"/>
              <a:t>, in </a:t>
            </a:r>
            <a:r>
              <a:rPr lang="fr-FR" dirty="0" err="1"/>
              <a:t>elementum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 Ut </a:t>
            </a:r>
            <a:r>
              <a:rPr lang="fr-FR" dirty="0" err="1"/>
              <a:t>sem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, </a:t>
            </a:r>
            <a:r>
              <a:rPr lang="fr-FR" dirty="0" err="1"/>
              <a:t>tincidunt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dictum pretium, </a:t>
            </a:r>
            <a:r>
              <a:rPr lang="fr-FR" dirty="0" err="1"/>
              <a:t>pellentesque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eros</a:t>
            </a:r>
            <a:r>
              <a:rPr lang="fr-FR" dirty="0"/>
              <a:t>. 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Orci</a:t>
            </a:r>
            <a:r>
              <a:rPr lang="fr-FR" dirty="0"/>
              <a:t> </a:t>
            </a:r>
            <a:r>
              <a:rPr lang="fr-FR" dirty="0" err="1"/>
              <a:t>varius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purus</a:t>
            </a:r>
            <a:r>
              <a:rPr lang="fr-FR" dirty="0"/>
              <a:t>, </a:t>
            </a:r>
            <a:r>
              <a:rPr lang="fr-FR" dirty="0" err="1"/>
              <a:t>tempus</a:t>
            </a:r>
            <a:r>
              <a:rPr lang="fr-FR" dirty="0"/>
              <a:t> vitae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, cursus </a:t>
            </a:r>
            <a:r>
              <a:rPr lang="fr-FR" dirty="0" err="1"/>
              <a:t>rutrum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. </a:t>
            </a:r>
            <a:r>
              <a:rPr lang="fr-FR" dirty="0" err="1"/>
              <a:t>Donec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 </a:t>
            </a:r>
            <a:r>
              <a:rPr lang="fr-FR" dirty="0" err="1"/>
              <a:t>metus</a:t>
            </a:r>
            <a:r>
              <a:rPr lang="fr-FR" dirty="0"/>
              <a:t>, </a:t>
            </a:r>
            <a:r>
              <a:rPr lang="fr-FR" dirty="0" err="1"/>
              <a:t>consequat</a:t>
            </a:r>
            <a:r>
              <a:rPr lang="fr-FR" dirty="0"/>
              <a:t> </a:t>
            </a:r>
            <a:r>
              <a:rPr lang="fr-FR" dirty="0" err="1"/>
              <a:t>blandit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in, </a:t>
            </a:r>
            <a:r>
              <a:rPr lang="fr-FR" dirty="0" err="1"/>
              <a:t>vulputate</a:t>
            </a:r>
            <a:r>
              <a:rPr lang="fr-FR" dirty="0"/>
              <a:t> </a:t>
            </a:r>
            <a:r>
              <a:rPr lang="fr-FR" dirty="0" err="1"/>
              <a:t>fermentum</a:t>
            </a:r>
            <a:r>
              <a:rPr lang="fr-FR" dirty="0"/>
              <a:t> </a:t>
            </a:r>
            <a:r>
              <a:rPr lang="fr-FR" dirty="0" err="1"/>
              <a:t>nisl</a:t>
            </a:r>
            <a:r>
              <a:rPr lang="fr-FR" dirty="0"/>
              <a:t>. Nam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magna </a:t>
            </a:r>
            <a:r>
              <a:rPr lang="fr-FR" dirty="0" err="1"/>
              <a:t>eget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C9E9FF-62D0-964E-ADDF-9089315F6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485030"/>
            <a:ext cx="10453800" cy="1179462"/>
          </a:xfrm>
        </p:spPr>
        <p:txBody>
          <a:bodyPr tIns="0" bIns="0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fr-FR" dirty="0"/>
              <a:t>Cliquez pour ajouter un titre</a:t>
            </a:r>
            <a:endParaRPr lang="en-US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0D4F411-5CFC-5543-BE64-B18DB5FD5E0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0684B12-E7EA-634E-B242-32AC5B8D5CAC}" type="datetime1">
              <a:rPr lang="fr-CH" noProof="0" smtClean="0"/>
              <a:t>01.04.2025</a:t>
            </a:fld>
            <a:endParaRPr lang="fr-CH" noProof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38B0B89-FE1D-9942-925A-B125941170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6502409" cy="365125"/>
          </a:xfrm>
        </p:spPr>
        <p:txBody>
          <a:bodyPr/>
          <a:lstStyle/>
          <a:p>
            <a:r>
              <a:rPr lang="fr-CH" noProof="0"/>
              <a:t>Exemple de titre de la présentation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432D7DB-9AE7-684D-B292-21967DD68C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117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28F8151-68EF-FD49-949D-3454082B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2132"/>
            <a:ext cx="10515600" cy="107785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943BA-0C52-434B-9E1F-C78AA1B3B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9733"/>
            <a:ext cx="10515600" cy="39648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DD9422-89A8-BC4D-893E-85DE19D91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70" y="6356350"/>
            <a:ext cx="37083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C8E6B75-6DC9-6644-B0E9-564ADDE34A8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3F13D7E6-6945-7B40-BD35-3C716BBA3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6371" y="6356350"/>
            <a:ext cx="670923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titre</a:t>
            </a:r>
            <a:r>
              <a:rPr lang="en-US" dirty="0"/>
              <a:t> de la </a:t>
            </a:r>
            <a:r>
              <a:rPr lang="en-US" dirty="0" err="1"/>
              <a:t>présentation</a:t>
            </a:r>
            <a:endParaRPr lang="en-US" dirty="0"/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ABB5049F-1D31-174C-B0C3-5D2F39643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2154" y="6356350"/>
            <a:ext cx="116221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6E4C5EB-9AEF-0748-A65B-98B22BC01681}" type="datetime1">
              <a:rPr lang="fr-CH" smtClean="0"/>
              <a:pPr/>
              <a:t>01.04.2025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A28986-0B27-0543-A43D-4F9C2413886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38200" y="6356351"/>
            <a:ext cx="382180" cy="3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84" r:id="rId3"/>
    <p:sldLayoutId id="2147483649" r:id="rId4"/>
    <p:sldLayoutId id="2147483672" r:id="rId5"/>
    <p:sldLayoutId id="2147483682" r:id="rId6"/>
    <p:sldLayoutId id="2147483687" r:id="rId7"/>
    <p:sldLayoutId id="2147483654" r:id="rId8"/>
    <p:sldLayoutId id="2147483676" r:id="rId9"/>
    <p:sldLayoutId id="2147483683" r:id="rId10"/>
    <p:sldLayoutId id="2147483673" r:id="rId11"/>
    <p:sldLayoutId id="2147483686" r:id="rId12"/>
    <p:sldLayoutId id="2147483665" r:id="rId13"/>
    <p:sldLayoutId id="2147483685" r:id="rId14"/>
    <p:sldLayoutId id="2147483674" r:id="rId15"/>
    <p:sldLayoutId id="2147483653" r:id="rId16"/>
    <p:sldLayoutId id="2147483657" r:id="rId17"/>
    <p:sldLayoutId id="2147483652" r:id="rId18"/>
    <p:sldLayoutId id="2147483658" r:id="rId19"/>
    <p:sldLayoutId id="2147483659" r:id="rId20"/>
    <p:sldLayoutId id="2147483688" r:id="rId21"/>
    <p:sldLayoutId id="2147483689" r:id="rId22"/>
    <p:sldLayoutId id="2147483690" r:id="rId23"/>
    <p:sldLayoutId id="2147483691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cap="none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hyperlink" Target="https://svgsilh.com/image/2880695.html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svgsilh.com/fr/image/468289.html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creativecommons.org/licenses/by-nc-sa/3.0/" TargetMode="External"/><Relationship Id="rId12" Type="http://schemas.openxmlformats.org/officeDocument/2006/relationships/image" Target="../media/image4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essources-ecole-inclusive.org/category/outil-numerique/outils-facilitant-la-communication/page/2/" TargetMode="External"/><Relationship Id="rId11" Type="http://schemas.openxmlformats.org/officeDocument/2006/relationships/hyperlink" Target="https://svgsilh.com/fr/image/1429327.html" TargetMode="External"/><Relationship Id="rId5" Type="http://schemas.openxmlformats.org/officeDocument/2006/relationships/image" Target="../media/image45.png"/><Relationship Id="rId10" Type="http://schemas.openxmlformats.org/officeDocument/2006/relationships/image" Target="../media/image47.svg"/><Relationship Id="rId4" Type="http://schemas.openxmlformats.org/officeDocument/2006/relationships/image" Target="../media/image44.jpe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www.cecb.ch/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://www.energyfit-genedis.ch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hyperlink" Target="http://www.genedis.ch/solaire" TargetMode="External"/><Relationship Id="rId5" Type="http://schemas.openxmlformats.org/officeDocument/2006/relationships/image" Target="../media/image49.png"/><Relationship Id="rId10" Type="http://schemas.openxmlformats.org/officeDocument/2006/relationships/hyperlink" Target="http://www.genedis.ch/chauffage" TargetMode="External"/><Relationship Id="rId4" Type="http://schemas.openxmlformats.org/officeDocument/2006/relationships/hyperlink" Target="http://www.chauffezrenouvelable.ch/" TargetMode="External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ciel, montagne">
            <a:extLst>
              <a:ext uri="{FF2B5EF4-FFF2-40B4-BE49-F238E27FC236}">
                <a16:creationId xmlns:a16="http://schemas.microsoft.com/office/drawing/2014/main" id="{8B5246B3-B21A-3C41-4E4D-9B120AF6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25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64972" y="10"/>
            <a:ext cx="12356972" cy="6857990"/>
          </a:xfrm>
          <a:prstGeom prst="rect">
            <a:avLst/>
          </a:prstGeom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89E79D73-8824-AB4B-7D66-6C4F304F9477}"/>
              </a:ext>
            </a:extLst>
          </p:cNvPr>
          <p:cNvSpPr/>
          <p:nvPr/>
        </p:nvSpPr>
        <p:spPr>
          <a:xfrm>
            <a:off x="-1745505" y="-180975"/>
            <a:ext cx="6949668" cy="7038975"/>
          </a:xfrm>
          <a:prstGeom prst="trapezoid">
            <a:avLst>
              <a:gd name="adj" fmla="val 16446"/>
            </a:avLst>
          </a:prstGeom>
          <a:solidFill>
            <a:schemeClr val="tx2">
              <a:lumMod val="50000"/>
              <a:lumOff val="50000"/>
              <a:alpha val="71765"/>
            </a:schemeClr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2" name="Image 11" descr="Une image contenant dessin humoristique, vitrail, art, fenêtre&#10;&#10;Le contenu généré par l’IA peut être incorrect.">
            <a:extLst>
              <a:ext uri="{FF2B5EF4-FFF2-40B4-BE49-F238E27FC236}">
                <a16:creationId xmlns:a16="http://schemas.microsoft.com/office/drawing/2014/main" id="{1B8DC466-5C7C-59F7-454D-E8DBC89CC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5" y="4410703"/>
            <a:ext cx="2447297" cy="24472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8CC0A1A-FA74-CEEA-A11F-968E9F9971AE}"/>
              </a:ext>
            </a:extLst>
          </p:cNvPr>
          <p:cNvSpPr txBox="1"/>
          <p:nvPr/>
        </p:nvSpPr>
        <p:spPr>
          <a:xfrm>
            <a:off x="447674" y="888087"/>
            <a:ext cx="3609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FFFF"/>
                </a:solidFill>
                <a:latin typeface="Aptos" panose="020B0004020202020204" pitchFamily="34" charset="0"/>
              </a:rPr>
              <a:t>RÉNOVATION DE VOTRE BÂTIMENT</a:t>
            </a:r>
            <a:endParaRPr lang="fr-CH" sz="2800" dirty="0">
              <a:solidFill>
                <a:srgbClr val="FFFFFF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213B823-7497-1195-BCB8-7F65B73A9244}"/>
              </a:ext>
            </a:extLst>
          </p:cNvPr>
          <p:cNvSpPr txBox="1"/>
          <p:nvPr/>
        </p:nvSpPr>
        <p:spPr>
          <a:xfrm>
            <a:off x="1220601" y="6102580"/>
            <a:ext cx="4137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Mardi 1</a:t>
            </a:r>
            <a:r>
              <a:rPr lang="fr-CH" sz="1600" baseline="30000" dirty="0">
                <a:solidFill>
                  <a:srgbClr val="FFFFFF"/>
                </a:solidFill>
                <a:latin typeface="Aptos" panose="020B0004020202020204" pitchFamily="34" charset="0"/>
              </a:rPr>
              <a:t>er</a:t>
            </a:r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 avril 2025 , à 19h00, </a:t>
            </a:r>
            <a:r>
              <a:rPr lang="fr-CH" sz="1600" dirty="0" err="1">
                <a:solidFill>
                  <a:srgbClr val="FFFFFF"/>
                </a:solidFill>
                <a:latin typeface="Aptos" panose="020B0004020202020204" pitchFamily="34" charset="0"/>
              </a:rPr>
              <a:t>Aproz</a:t>
            </a:r>
            <a:endParaRPr lang="fr-CH" sz="16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E3D545-3D69-57B4-3F48-660841A6EF92}"/>
              </a:ext>
            </a:extLst>
          </p:cNvPr>
          <p:cNvSpPr txBox="1"/>
          <p:nvPr/>
        </p:nvSpPr>
        <p:spPr>
          <a:xfrm>
            <a:off x="447674" y="1880400"/>
            <a:ext cx="360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FFFFFF"/>
                </a:solidFill>
                <a:latin typeface="Aptos" panose="020B0004020202020204" pitchFamily="34" charset="0"/>
              </a:rPr>
              <a:t>Par où commencer ?</a:t>
            </a:r>
          </a:p>
          <a:p>
            <a:endParaRPr lang="fr-CH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r>
              <a:rPr lang="fr-CH" sz="2000" dirty="0">
                <a:solidFill>
                  <a:srgbClr val="FFFFFF"/>
                </a:solidFill>
                <a:latin typeface="Aptos" panose="020B0004020202020204" pitchFamily="34" charset="0"/>
              </a:rPr>
              <a:t>Séance d’information</a:t>
            </a:r>
          </a:p>
          <a:p>
            <a:r>
              <a:rPr lang="fr-CH" sz="2000" dirty="0">
                <a:solidFill>
                  <a:srgbClr val="FFFFFF"/>
                </a:solidFill>
                <a:latin typeface="Aptos" panose="020B0004020202020204" pitchFamily="34" charset="0"/>
              </a:rPr>
              <a:t>Pour les propriétaires</a:t>
            </a:r>
          </a:p>
        </p:txBody>
      </p:sp>
      <p:pic>
        <p:nvPicPr>
          <p:cNvPr id="3" name="Image 2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D487DD7-0467-E81C-FC2E-C42D98E95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127" y="5634351"/>
            <a:ext cx="4267200" cy="11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9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02EC-FACA-6FB6-33D4-508DA190B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33BB8439-5D3D-5680-4B2C-4715DF73B373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10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90921A-874C-CD69-B0A5-F57F9EED5586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D5EA3CE-DB52-D688-A3C3-303B1A2B6C09}"/>
              </a:ext>
            </a:extLst>
          </p:cNvPr>
          <p:cNvSpPr txBox="1">
            <a:spLocks/>
          </p:cNvSpPr>
          <p:nvPr/>
        </p:nvSpPr>
        <p:spPr bwMode="auto">
          <a:xfrm>
            <a:off x="457200" y="198458"/>
            <a:ext cx="8435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Contexte politique de la nouvelle législation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9996C1E-4F3D-9FD4-D5B8-F8DCD7B0A2A8}"/>
              </a:ext>
            </a:extLst>
          </p:cNvPr>
          <p:cNvSpPr txBox="1">
            <a:spLocks/>
          </p:cNvSpPr>
          <p:nvPr/>
        </p:nvSpPr>
        <p:spPr bwMode="auto">
          <a:xfrm>
            <a:off x="468313" y="1125538"/>
            <a:ext cx="988963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E1282B"/>
                </a:solidFill>
                <a:latin typeface="+mn-lt"/>
              </a:defRPr>
            </a:lvl2pPr>
            <a:lvl3pPr marL="1143000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fr-CH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Adoption de la loi fédérale sur l’énergie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 2017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fr-CH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Préparation nouvelle législation cantonale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Stratégie énergétique cantonale 2019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Consultation été 2021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1ère lecture au Grand Conseil – février 2023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2ème lecture au Grand Conseil – septembre 2023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Ordonnance au Grand Conseil – juin 2024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CH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Entrée en vigueur – 1er janvier 2025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spcBef>
                <a:spcPts val="1200"/>
              </a:spcBef>
              <a:defRPr/>
            </a:pP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LcEne, OcEne, aides à l’application, FAQ</a:t>
            </a:r>
          </a:p>
        </p:txBody>
      </p:sp>
    </p:spTree>
    <p:extLst>
      <p:ext uri="{BB962C8B-B14F-4D97-AF65-F5344CB8AC3E}">
        <p14:creationId xmlns:p14="http://schemas.microsoft.com/office/powerpoint/2010/main" val="37936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911FF7FC-6D61-6851-0FEA-0E73CD9A4DB2}"/>
              </a:ext>
            </a:extLst>
          </p:cNvPr>
          <p:cNvSpPr txBox="1"/>
          <p:nvPr/>
        </p:nvSpPr>
        <p:spPr>
          <a:xfrm>
            <a:off x="362776" y="5682011"/>
            <a:ext cx="1729409" cy="369332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11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4293A0-CE03-A74D-E6CF-144F94AC258A}"/>
              </a:ext>
            </a:extLst>
          </p:cNvPr>
          <p:cNvSpPr txBox="1"/>
          <p:nvPr/>
        </p:nvSpPr>
        <p:spPr>
          <a:xfrm>
            <a:off x="283690" y="5348337"/>
            <a:ext cx="417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Avec exemptions et cas particuliers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F0A7D9-4082-61C8-6379-70EE40CB1411}"/>
              </a:ext>
            </a:extLst>
          </p:cNvPr>
          <p:cNvSpPr txBox="1"/>
          <p:nvPr/>
        </p:nvSpPr>
        <p:spPr>
          <a:xfrm>
            <a:off x="347869" y="5675162"/>
            <a:ext cx="26055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Nouvelle exigence 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F7B37703-A333-9A22-2624-E2A171616218}"/>
              </a:ext>
            </a:extLst>
          </p:cNvPr>
          <p:cNvSpPr txBox="1">
            <a:spLocks/>
          </p:cNvSpPr>
          <p:nvPr/>
        </p:nvSpPr>
        <p:spPr bwMode="auto">
          <a:xfrm>
            <a:off x="457200" y="198457"/>
            <a:ext cx="115876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Nouvelle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législation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cantonale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l’énergie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de-CH" sz="30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de-CH" sz="30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de-CH" sz="30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CH" sz="30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changé</a:t>
            </a:r>
            <a:r>
              <a:rPr lang="de-CH" sz="30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 </a:t>
            </a:r>
            <a:endParaRPr kumimoji="0" lang="fr-CH" sz="3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A8B775A-961E-8B58-E8B2-6EB52E709B29}"/>
              </a:ext>
            </a:extLst>
          </p:cNvPr>
          <p:cNvGraphicFramePr>
            <a:graphicFrameLocks noGrp="1"/>
          </p:cNvGraphicFramePr>
          <p:nvPr/>
        </p:nvGraphicFramePr>
        <p:xfrm>
          <a:off x="347869" y="1175989"/>
          <a:ext cx="11509514" cy="367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609">
                  <a:extLst>
                    <a:ext uri="{9D8B030D-6E8A-4147-A177-3AD203B41FA5}">
                      <a16:colId xmlns:a16="http://schemas.microsoft.com/office/drawing/2014/main" val="3042979311"/>
                    </a:ext>
                  </a:extLst>
                </a:gridCol>
                <a:gridCol w="2305879">
                  <a:extLst>
                    <a:ext uri="{9D8B030D-6E8A-4147-A177-3AD203B41FA5}">
                      <a16:colId xmlns:a16="http://schemas.microsoft.com/office/drawing/2014/main" val="549583662"/>
                    </a:ext>
                  </a:extLst>
                </a:gridCol>
                <a:gridCol w="2415208">
                  <a:extLst>
                    <a:ext uri="{9D8B030D-6E8A-4147-A177-3AD203B41FA5}">
                      <a16:colId xmlns:a16="http://schemas.microsoft.com/office/drawing/2014/main" val="359088306"/>
                    </a:ext>
                  </a:extLst>
                </a:gridCol>
                <a:gridCol w="2107096">
                  <a:extLst>
                    <a:ext uri="{9D8B030D-6E8A-4147-A177-3AD203B41FA5}">
                      <a16:colId xmlns:a16="http://schemas.microsoft.com/office/drawing/2014/main" val="2847207385"/>
                    </a:ext>
                  </a:extLst>
                </a:gridCol>
                <a:gridCol w="2494722">
                  <a:extLst>
                    <a:ext uri="{9D8B030D-6E8A-4147-A177-3AD203B41FA5}">
                      <a16:colId xmlns:a16="http://schemas.microsoft.com/office/drawing/2014/main" val="1184863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H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H" sz="2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Nouveaux bâtiments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H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Anciens bâtiments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78990"/>
                  </a:ext>
                </a:extLst>
              </a:tr>
              <a:tr h="423996">
                <a:tc>
                  <a:txBody>
                    <a:bodyPr/>
                    <a:lstStyle/>
                    <a:p>
                      <a:pPr algn="ctr"/>
                      <a:r>
                        <a:rPr lang="fr-CH" sz="24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1.01.2025</a:t>
                      </a:r>
                      <a:endParaRPr lang="fr-CH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AVANT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APRES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AVANT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APRES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778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Qualité d’isolation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2009 : 0.20 W/m</a:t>
                      </a:r>
                      <a:r>
                        <a:rPr lang="fr-CH" sz="15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2016 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0.17 W/m</a:t>
                      </a:r>
                      <a:r>
                        <a:rPr lang="fr-CH" sz="150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0.25 W/m</a:t>
                      </a:r>
                      <a:r>
                        <a:rPr lang="fr-CH" sz="15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0.25 W/m</a:t>
                      </a:r>
                      <a:r>
                        <a:rPr lang="fr-CH" sz="15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8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Chauffage</a:t>
                      </a:r>
                      <a:r>
                        <a:rPr lang="fr-CH" sz="175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fossile</a:t>
                      </a:r>
                      <a:endParaRPr lang="fr-CH" sz="17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 max </a:t>
                      </a:r>
                      <a:r>
                        <a:rPr lang="fr-CH" sz="15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CH" sz="15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</a:t>
                      </a:r>
                      <a:r>
                        <a:rPr lang="fr-CH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fr-CH" sz="1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 (toutes cat.)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Remplacement : 20%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aseline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EnRen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279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Chauffage électrique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Déla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pour assainir *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36730"/>
                  </a:ext>
                </a:extLst>
              </a:tr>
              <a:tr h="4224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 calcul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 max </a:t>
                      </a:r>
                      <a:r>
                        <a:rPr lang="fr-CH" sz="15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CH" sz="15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</a:t>
                      </a:r>
                      <a:r>
                        <a:rPr lang="fr-CH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fr-CH" sz="1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Indice global pondéré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13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Production électricité</a:t>
                      </a:r>
                      <a:endParaRPr lang="fr-CH" sz="17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W/m</a:t>
                      </a:r>
                      <a:r>
                        <a:rPr lang="fr-CH" sz="150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SRE</a:t>
                      </a:r>
                      <a:endParaRPr lang="fr-CH" sz="1500" baseline="300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W/m</a:t>
                      </a:r>
                      <a:r>
                        <a:rPr lang="fr-CH" sz="150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si rénovation toit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0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Rafraîchissement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Couverture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aseline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consom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élect.*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Couverture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aseline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consom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élect.*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7797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C17F33C-86C0-B427-EF03-BFE027AEA649}"/>
              </a:ext>
            </a:extLst>
          </p:cNvPr>
          <p:cNvSpPr/>
          <p:nvPr/>
        </p:nvSpPr>
        <p:spPr>
          <a:xfrm>
            <a:off x="7261953" y="970874"/>
            <a:ext cx="4828447" cy="44155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CEE23E91-9CEB-12E2-5874-2314477589F8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0087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0DFA-B755-0EA9-D3F5-5BFDB647B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DF22AD7-AC58-6054-E403-AC3DF2DE24B3}"/>
              </a:ext>
            </a:extLst>
          </p:cNvPr>
          <p:cNvSpPr txBox="1"/>
          <p:nvPr/>
        </p:nvSpPr>
        <p:spPr>
          <a:xfrm>
            <a:off x="362776" y="5682011"/>
            <a:ext cx="1729409" cy="369332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6427693A-1820-0B08-216C-3304E4CE4C84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12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7F584A-4CD7-5DE1-4AF4-5BD65EC19C18}"/>
              </a:ext>
            </a:extLst>
          </p:cNvPr>
          <p:cNvSpPr txBox="1"/>
          <p:nvPr/>
        </p:nvSpPr>
        <p:spPr>
          <a:xfrm>
            <a:off x="283690" y="5348337"/>
            <a:ext cx="417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Avec exemptions et cas particuliers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965AF9-87D6-F240-F5BF-B4809672F06C}"/>
              </a:ext>
            </a:extLst>
          </p:cNvPr>
          <p:cNvSpPr txBox="1"/>
          <p:nvPr/>
        </p:nvSpPr>
        <p:spPr>
          <a:xfrm>
            <a:off x="347869" y="5675162"/>
            <a:ext cx="26055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Nouvelle exigence 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946A1537-9612-5699-796B-692153870F12}"/>
              </a:ext>
            </a:extLst>
          </p:cNvPr>
          <p:cNvSpPr txBox="1">
            <a:spLocks/>
          </p:cNvSpPr>
          <p:nvPr/>
        </p:nvSpPr>
        <p:spPr bwMode="auto">
          <a:xfrm>
            <a:off x="457200" y="198457"/>
            <a:ext cx="115876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Nouvelle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législation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cantonale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l’énergie</a:t>
            </a:r>
            <a:r>
              <a:rPr lang="de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de-CH" sz="30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de-CH" sz="30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0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de-CH" sz="30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CH" sz="30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changé</a:t>
            </a:r>
            <a:r>
              <a:rPr lang="de-CH" sz="30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 </a:t>
            </a:r>
            <a:endParaRPr kumimoji="0" lang="fr-CH" sz="3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0147CF7-C86C-AABA-9979-0EDE25DE7683}"/>
              </a:ext>
            </a:extLst>
          </p:cNvPr>
          <p:cNvGraphicFramePr>
            <a:graphicFrameLocks noGrp="1"/>
          </p:cNvGraphicFramePr>
          <p:nvPr/>
        </p:nvGraphicFramePr>
        <p:xfrm>
          <a:off x="347869" y="1175989"/>
          <a:ext cx="11509514" cy="367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609">
                  <a:extLst>
                    <a:ext uri="{9D8B030D-6E8A-4147-A177-3AD203B41FA5}">
                      <a16:colId xmlns:a16="http://schemas.microsoft.com/office/drawing/2014/main" val="3042979311"/>
                    </a:ext>
                  </a:extLst>
                </a:gridCol>
                <a:gridCol w="2305879">
                  <a:extLst>
                    <a:ext uri="{9D8B030D-6E8A-4147-A177-3AD203B41FA5}">
                      <a16:colId xmlns:a16="http://schemas.microsoft.com/office/drawing/2014/main" val="549583662"/>
                    </a:ext>
                  </a:extLst>
                </a:gridCol>
                <a:gridCol w="2415208">
                  <a:extLst>
                    <a:ext uri="{9D8B030D-6E8A-4147-A177-3AD203B41FA5}">
                      <a16:colId xmlns:a16="http://schemas.microsoft.com/office/drawing/2014/main" val="359088306"/>
                    </a:ext>
                  </a:extLst>
                </a:gridCol>
                <a:gridCol w="2107096">
                  <a:extLst>
                    <a:ext uri="{9D8B030D-6E8A-4147-A177-3AD203B41FA5}">
                      <a16:colId xmlns:a16="http://schemas.microsoft.com/office/drawing/2014/main" val="2847207385"/>
                    </a:ext>
                  </a:extLst>
                </a:gridCol>
                <a:gridCol w="2494722">
                  <a:extLst>
                    <a:ext uri="{9D8B030D-6E8A-4147-A177-3AD203B41FA5}">
                      <a16:colId xmlns:a16="http://schemas.microsoft.com/office/drawing/2014/main" val="1184863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H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H" sz="2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Nouveaux bâtiments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H" sz="2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Anciens bâtiments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78990"/>
                  </a:ext>
                </a:extLst>
              </a:tr>
              <a:tr h="423996">
                <a:tc>
                  <a:txBody>
                    <a:bodyPr/>
                    <a:lstStyle/>
                    <a:p>
                      <a:pPr algn="ctr"/>
                      <a:r>
                        <a:rPr lang="fr-CH" sz="24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1.01.2025</a:t>
                      </a:r>
                      <a:endParaRPr lang="fr-CH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AVANT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APRES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AVANT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APRES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778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Qualité d’isolation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2009 : 0.20 W/m</a:t>
                      </a:r>
                      <a:r>
                        <a:rPr lang="fr-CH" sz="15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2016 : 0.17 W/m</a:t>
                      </a:r>
                      <a:r>
                        <a:rPr lang="fr-CH" sz="150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0.25 W/m</a:t>
                      </a:r>
                      <a:r>
                        <a:rPr lang="fr-CH" sz="15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SIA 0.25 W/m</a:t>
                      </a:r>
                      <a:r>
                        <a:rPr lang="fr-CH" sz="15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8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Chauffage</a:t>
                      </a:r>
                      <a:r>
                        <a:rPr lang="fr-CH" sz="175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fossile</a:t>
                      </a:r>
                      <a:endParaRPr lang="fr-CH" sz="17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 max </a:t>
                      </a:r>
                      <a:r>
                        <a:rPr lang="fr-CH" sz="15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CH" sz="15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</a:t>
                      </a:r>
                      <a:r>
                        <a:rPr lang="fr-CH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fr-CH" sz="1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 (toutes cat.)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Rempl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: 20%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aseline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réduct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besoins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279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Chauffage électrique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Interdit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Déla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pour assainir *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36730"/>
                  </a:ext>
                </a:extLst>
              </a:tr>
              <a:tr h="4224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 calcul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 max </a:t>
                      </a:r>
                      <a:r>
                        <a:rPr lang="fr-CH" sz="15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CH" sz="15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fr-CH" sz="15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</a:t>
                      </a:r>
                      <a:r>
                        <a:rPr lang="fr-CH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fr-CH" sz="1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Indice global pondéré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13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Production électricité</a:t>
                      </a:r>
                      <a:endParaRPr lang="fr-CH" sz="17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W/m</a:t>
                      </a:r>
                      <a:r>
                        <a:rPr lang="fr-CH" sz="150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SRE</a:t>
                      </a:r>
                      <a:endParaRPr lang="fr-CH" sz="1500" baseline="300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W/m</a:t>
                      </a:r>
                      <a:r>
                        <a:rPr lang="fr-CH" sz="150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SRE si </a:t>
                      </a:r>
                      <a:r>
                        <a:rPr lang="fr-CH" sz="150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rénov</a:t>
                      </a: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toit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0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CH" sz="175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Rafraîchissement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Couverture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aseline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consom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élect.*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CH" sz="15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Couverture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aseline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consom</a:t>
                      </a:r>
                      <a:r>
                        <a:rPr lang="fr-CH" sz="15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élect.*</a:t>
                      </a:r>
                      <a:endParaRPr lang="fr-CH" sz="15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77972"/>
                  </a:ext>
                </a:extLst>
              </a:tr>
            </a:tbl>
          </a:graphicData>
        </a:graphic>
      </p:graphicFrame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9E9B5E8E-63C0-0EC6-B5D1-BA1130768BE5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423010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13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457200" y="198458"/>
            <a:ext cx="8435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Dispositions nouvelles – </a:t>
            </a:r>
            <a:r>
              <a:rPr kumimoji="0" lang="fr-CH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Nouveaux bâtiments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468312" y="981100"/>
            <a:ext cx="11340059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E1282B"/>
                </a:solidFill>
                <a:latin typeface="+mn-lt"/>
              </a:defRPr>
            </a:lvl2pPr>
            <a:lvl3pPr marL="1143000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fr-FR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Interdiction des énergies fossiles (gaz et mazout)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endParaRPr lang="fr-FR" sz="2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fr-FR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de chaleur renouvelable</a:t>
            </a:r>
          </a:p>
          <a:p>
            <a:pPr marL="0" indent="0" algn="just" defTabSz="914400">
              <a:buNone/>
              <a:defRPr/>
            </a:pPr>
            <a:r>
              <a:rPr lang="fr-CH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PAC, bois, CAD</a:t>
            </a:r>
            <a:endParaRPr lang="fr-FR" sz="2000" kern="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endParaRPr kumimoji="0" lang="fr-FR" sz="25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Calcul d’un indice pondéré ou solutions standards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endParaRPr lang="fr-FR" sz="2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400">
              <a:defRPr/>
            </a:pPr>
            <a:r>
              <a:rPr 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propre d’électricité : pour chaque nouveau bâtiment et pour couvrir les besoins de </a:t>
            </a: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rafraîchissement</a:t>
            </a:r>
          </a:p>
          <a:p>
            <a:pPr marL="0" indent="0" algn="just" defTabSz="914400">
              <a:buNone/>
              <a:defRPr/>
            </a:pPr>
            <a:r>
              <a:rPr lang="fr-CH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p.ex. 	petit immeuble 4 appartements, SRE 480 m2 </a:t>
            </a:r>
            <a:r>
              <a:rPr lang="fr-CH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48 m2 PV</a:t>
            </a:r>
          </a:p>
          <a:p>
            <a:pPr marL="0" indent="0" algn="just" defTabSz="914400">
              <a:buNone/>
              <a:defRPr/>
            </a:pPr>
            <a:r>
              <a:rPr lang="fr-CH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maison d’habitation, SRE 150 m2  15 m2 PV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endParaRPr lang="fr-CH" sz="2500" kern="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33221C3F-ADEF-6866-7705-A2D5FECA5153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34964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14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457200" y="198458"/>
            <a:ext cx="8435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Dispositions nouvelles – </a:t>
            </a:r>
            <a:r>
              <a:rPr kumimoji="0" lang="fr-CH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Bâtiments existants</a:t>
            </a:r>
            <a:endParaRPr kumimoji="0" lang="fr-CH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68313" y="830624"/>
            <a:ext cx="11363708" cy="56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E1282B"/>
                </a:solidFill>
                <a:latin typeface="+mn-lt"/>
              </a:defRPr>
            </a:lvl2pPr>
            <a:lvl3pPr marL="1143000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defTabSz="914400">
              <a:spcBef>
                <a:spcPts val="1800"/>
              </a:spcBef>
              <a:defRPr/>
            </a:pPr>
            <a:r>
              <a:rPr 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mazout ou gaz </a:t>
            </a:r>
            <a:r>
              <a:rPr 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renouvelable ou réduction de 20%</a:t>
            </a:r>
          </a:p>
          <a:p>
            <a:pPr lvl="0" algn="just" defTabSz="914400">
              <a:spcBef>
                <a:spcPts val="2000"/>
              </a:spcBef>
              <a:defRPr/>
            </a:pPr>
            <a:endParaRPr lang="fr-CH" sz="2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defTabSz="914400">
              <a:spcBef>
                <a:spcPts val="2000"/>
              </a:spcBef>
              <a:defRPr/>
            </a:pP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habitations occupées de manière intermittente </a:t>
            </a: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commande à distance du chauffage mazout ou gaz lors du remplacement ou dans un délai de 10 ans</a:t>
            </a:r>
          </a:p>
          <a:p>
            <a:pPr marL="342900" marR="0" lvl="0" indent="-342900" algn="just" defTabSz="914400" rtl="0" eaLnBrk="0" fontAlgn="base" latinLnBrk="0" hangingPunct="0">
              <a:spcBef>
                <a:spcPts val="2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endParaRPr kumimoji="0" lang="fr-CH" sz="25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spcBef>
                <a:spcPts val="2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fr-CH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chauffages et chauffe-eau</a:t>
            </a:r>
            <a:r>
              <a:rPr kumimoji="0" lang="fr-CH" sz="25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CH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électriques centralisés dans les 15 ans </a:t>
            </a:r>
          </a:p>
          <a:p>
            <a:pPr marL="342900" marR="0" lvl="0" indent="-342900" algn="just" defTabSz="914400" rtl="0" eaLnBrk="0" fontAlgn="base" latinLnBrk="0" hangingPunct="0">
              <a:spcBef>
                <a:spcPts val="2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endParaRPr kumimoji="0" lang="fr-CH" sz="25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spcBef>
                <a:spcPts val="2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d’électricité ou de chaleur lors de la dépose de la couverture d’une toiture ou installation de </a:t>
            </a: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rafraîchissement</a:t>
            </a:r>
            <a:endParaRPr lang="fr-FR" sz="2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595C7AD1-8707-D3C4-D2C2-C3D4EDD59AD8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3004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420282" y="614598"/>
            <a:ext cx="87233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r>
              <a:rPr lang="fr-CH" sz="2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CH" sz="22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*Liste non exhaustive*)</a:t>
            </a:r>
            <a:r>
              <a:rPr lang="fr-CH" sz="2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200" y="286467"/>
            <a:ext cx="11470460" cy="389335"/>
          </a:xfrm>
        </p:spPr>
        <p:txBody>
          <a:bodyPr>
            <a:noAutofit/>
          </a:bodyPr>
          <a:lstStyle/>
          <a:p>
            <a:r>
              <a:rPr lang="fr-CH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Rénovation d’envergure des chauffages électriques décentralisés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516898" y="1283959"/>
          <a:ext cx="11126462" cy="337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3231">
                  <a:extLst>
                    <a:ext uri="{9D8B030D-6E8A-4147-A177-3AD203B41FA5}">
                      <a16:colId xmlns:a16="http://schemas.microsoft.com/office/drawing/2014/main" val="915296831"/>
                    </a:ext>
                  </a:extLst>
                </a:gridCol>
                <a:gridCol w="5563231">
                  <a:extLst>
                    <a:ext uri="{9D8B030D-6E8A-4147-A177-3AD203B41FA5}">
                      <a16:colId xmlns:a16="http://schemas.microsoft.com/office/drawing/2014/main" val="904306695"/>
                    </a:ext>
                  </a:extLst>
                </a:gridCol>
              </a:tblGrid>
              <a:tr h="382518">
                <a:tc>
                  <a:txBody>
                    <a:bodyPr/>
                    <a:lstStyle/>
                    <a:p>
                      <a:r>
                        <a:rPr lang="fr-CH" sz="2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Exemples</a:t>
                      </a:r>
                      <a:r>
                        <a:rPr lang="fr-CH" sz="22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 r</a:t>
                      </a:r>
                      <a:r>
                        <a:rPr lang="fr-CH" sz="2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énovation d’envergure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CH" sz="2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Exemples de rénovation de faible ampleur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8178620"/>
                  </a:ext>
                </a:extLst>
              </a:tr>
              <a:tr h="52794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Rénovation d'un appartement avec murs intérieurs et/ou chapes démontés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Rafraîchissement des parois et du plafond d'un appartement dans une PPE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3304719"/>
                  </a:ext>
                </a:extLst>
              </a:tr>
              <a:tr h="50979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Agrandissement ou nouvelle pièce chauffée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Rénovation du carrelage ou du parquet </a:t>
                      </a:r>
                      <a:r>
                        <a:rPr lang="fr-CH" sz="19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d'une seule pièce</a:t>
                      </a: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1474588"/>
                  </a:ext>
                </a:extLst>
              </a:tr>
              <a:tr h="48552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Changement d'affectation avec modification de température ambiante (selon la norme SIA)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Rénovation d'une ou de deux pièces d'un logement 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0801269"/>
                  </a:ext>
                </a:extLst>
              </a:tr>
              <a:tr h="53238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Isolation intérieure complète ou réfection complète des revêtements intérieurs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Réparation de nattes électriques existantes d'un chauffage de sol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0961944"/>
                  </a:ext>
                </a:extLst>
              </a:tr>
              <a:tr h="38251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Rénovation complète de l'électricité du bâtiment 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Maintien du chauffage électrique de secours existant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4336688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516900" y="4617149"/>
          <a:ext cx="11126460" cy="17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3230">
                  <a:extLst>
                    <a:ext uri="{9D8B030D-6E8A-4147-A177-3AD203B41FA5}">
                      <a16:colId xmlns:a16="http://schemas.microsoft.com/office/drawing/2014/main" val="915296831"/>
                    </a:ext>
                  </a:extLst>
                </a:gridCol>
                <a:gridCol w="5563230">
                  <a:extLst>
                    <a:ext uri="{9D8B030D-6E8A-4147-A177-3AD203B41FA5}">
                      <a16:colId xmlns:a16="http://schemas.microsoft.com/office/drawing/2014/main" val="904306695"/>
                    </a:ext>
                  </a:extLst>
                </a:gridCol>
              </a:tblGrid>
              <a:tr h="343269">
                <a:tc>
                  <a:txBody>
                    <a:bodyPr/>
                    <a:lstStyle/>
                    <a:p>
                      <a:r>
                        <a:rPr lang="fr-CH" sz="2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 autorisé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CH" sz="2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Autorisé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8178620"/>
                  </a:ext>
                </a:extLst>
              </a:tr>
              <a:tr h="53114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Remplacement des nattes électriques avec mise en place de nouvelles chapes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Remplacement de tous les radiateurs électriques sans aucuns</a:t>
                      </a:r>
                      <a:r>
                        <a:rPr lang="fr-CH" sz="190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autres travaux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7776431"/>
                  </a:ext>
                </a:extLst>
              </a:tr>
              <a:tr h="68636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Remplacement des radiateurs/accus électriques par un chauffage de sol électrique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 d'un chauffage électrique de confort pour une salle de bain </a:t>
                      </a:r>
                      <a:endParaRPr lang="fr-CH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1474588"/>
                  </a:ext>
                </a:extLst>
              </a:tr>
            </a:tbl>
          </a:graphicData>
        </a:graphic>
      </p:graphicFrame>
      <p:sp>
        <p:nvSpPr>
          <p:cNvPr id="8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15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3F1B736-C080-459D-9F4D-51732D583403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36316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16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75474" y="1210949"/>
          <a:ext cx="10000284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441">
                  <a:extLst>
                    <a:ext uri="{9D8B030D-6E8A-4147-A177-3AD203B41FA5}">
                      <a16:colId xmlns:a16="http://schemas.microsoft.com/office/drawing/2014/main" val="22176557"/>
                    </a:ext>
                  </a:extLst>
                </a:gridCol>
                <a:gridCol w="1979506">
                  <a:extLst>
                    <a:ext uri="{9D8B030D-6E8A-4147-A177-3AD203B41FA5}">
                      <a16:colId xmlns:a16="http://schemas.microsoft.com/office/drawing/2014/main" val="2855231971"/>
                    </a:ext>
                  </a:extLst>
                </a:gridCol>
                <a:gridCol w="4319337">
                  <a:extLst>
                    <a:ext uri="{9D8B030D-6E8A-4147-A177-3AD203B41FA5}">
                      <a16:colId xmlns:a16="http://schemas.microsoft.com/office/drawing/2014/main" val="2576482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2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Installation existante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Remplacée par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1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 - </a:t>
                      </a:r>
                      <a:r>
                        <a:rPr lang="fr-CH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Hors 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92D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424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 - </a:t>
                      </a:r>
                      <a:r>
                        <a:rPr lang="fr-CH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92D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 de réduction des besoins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21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92D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Renouvelable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00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Renouvelable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92D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Renouvelable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064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87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 - </a:t>
                      </a:r>
                      <a:r>
                        <a:rPr lang="fr-CH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 à l’identique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18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762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Electrique </a:t>
                      </a:r>
                      <a:r>
                        <a:rPr lang="fr-CH" sz="2000" b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(exemptions possibles)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1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Renouvelable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H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2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Mazout/Gaz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472669"/>
                  </a:ext>
                </a:extLst>
              </a:tr>
            </a:tbl>
          </a:graphicData>
        </a:graphic>
      </p:graphicFrame>
      <p:sp>
        <p:nvSpPr>
          <p:cNvPr id="8" name="Flèche droite 7"/>
          <p:cNvSpPr/>
          <p:nvPr/>
        </p:nvSpPr>
        <p:spPr>
          <a:xfrm>
            <a:off x="4272886" y="1816698"/>
            <a:ext cx="1823114" cy="36675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r="50830"/>
          <a:stretch/>
        </p:blipFill>
        <p:spPr>
          <a:xfrm>
            <a:off x="10575758" y="1499432"/>
            <a:ext cx="1397915" cy="14239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51589"/>
          <a:stretch/>
        </p:blipFill>
        <p:spPr>
          <a:xfrm>
            <a:off x="10597335" y="3810378"/>
            <a:ext cx="1376338" cy="142393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1" name="Flèche droite 10"/>
          <p:cNvSpPr/>
          <p:nvPr/>
        </p:nvSpPr>
        <p:spPr>
          <a:xfrm>
            <a:off x="4272886" y="2223538"/>
            <a:ext cx="1823114" cy="36675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272886" y="2744184"/>
            <a:ext cx="1823114" cy="36675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272886" y="3203080"/>
            <a:ext cx="1823114" cy="36675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4272886" y="4044708"/>
            <a:ext cx="1823114" cy="3667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4272886" y="4473367"/>
            <a:ext cx="1823114" cy="3667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4272886" y="4959620"/>
            <a:ext cx="1823114" cy="3667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4272886" y="5377476"/>
            <a:ext cx="1823114" cy="3667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694504" y="2804095"/>
            <a:ext cx="1192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Autorisé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697819" y="5043709"/>
            <a:ext cx="14941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5474" y="6034606"/>
            <a:ext cx="11168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ts val="600"/>
              </a:spcBef>
              <a:spcAft>
                <a:spcPct val="0"/>
              </a:spcAft>
              <a:buSzPct val="70000"/>
            </a:pPr>
            <a:r>
              <a:rPr lang="fr-CH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remplacement d’une installation existante par une production renouvelable est toujours possible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6E1D407-3046-A843-60C1-A77F35969C08}"/>
              </a:ext>
            </a:extLst>
          </p:cNvPr>
          <p:cNvSpPr txBox="1">
            <a:spLocks/>
          </p:cNvSpPr>
          <p:nvPr/>
        </p:nvSpPr>
        <p:spPr bwMode="auto">
          <a:xfrm>
            <a:off x="457200" y="198458"/>
            <a:ext cx="108519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d’un producteur de chaleur</a:t>
            </a:r>
            <a:endParaRPr kumimoji="0" lang="fr-CH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D516B94C-DA61-21B3-CEC7-BFDDFD233F8F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153809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17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457199" y="286467"/>
            <a:ext cx="11284343" cy="3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Solutions standards pour tous les remplacements de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457200" y="658143"/>
            <a:ext cx="87233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r>
              <a:rPr lang="fr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chaleur</a:t>
            </a:r>
            <a:r>
              <a:rPr lang="fr-CH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(mazout, gaz, électrique, PAC, CAD, bois)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539625" y="1536523"/>
            <a:ext cx="11185733" cy="35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rgbClr val="E1282B"/>
                </a:solidFill>
                <a:latin typeface="+mn-lt"/>
                <a:ea typeface="+mn-ea"/>
                <a:cs typeface="+mn-cs"/>
              </a:defRPr>
            </a:lvl2pPr>
            <a:lvl3pPr marL="857250" indent="-16549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SS2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CAD ≥75% renouvelable</a:t>
            </a:r>
            <a:endParaRPr lang="fr-CH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SS5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PAC sol/eau, eau-eau ou air-eau</a:t>
            </a:r>
            <a:endParaRPr lang="fr-CH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SS6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Chauffage à bois</a:t>
            </a:r>
          </a:p>
          <a:p>
            <a:pPr>
              <a:spcBef>
                <a:spcPts val="36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SS13 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Combustibles renouvelables sous forme de gaz ou de liquides</a:t>
            </a:r>
            <a:endParaRPr lang="fr-FR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4800"/>
              </a:spcBef>
              <a:buNone/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Mesures à mettre en œuvre lors du remplacement du chauffage !</a:t>
            </a:r>
            <a:endParaRPr lang="fr-CH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C38D777A-96DC-9403-32B1-BA6D46C5DC29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6952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18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457200" y="286467"/>
            <a:ext cx="11373356" cy="3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Solutions standards applicables uniquement lors du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457200" y="658143"/>
            <a:ext cx="1051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r>
              <a:rPr lang="fr-CH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</a:t>
            </a:r>
            <a:r>
              <a:rPr lang="fr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d’une production de chaleur à mazout ou à gaz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45036" y="1526007"/>
            <a:ext cx="11169550" cy="27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rgbClr val="E1282B"/>
                </a:solidFill>
                <a:latin typeface="+mn-lt"/>
                <a:ea typeface="+mn-ea"/>
                <a:cs typeface="+mn-cs"/>
              </a:defRPr>
            </a:lvl2pPr>
            <a:lvl3pPr marL="857250" indent="-16549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SS1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Solaire thermique 7% de la SRE (Ch. + ECS)</a:t>
            </a:r>
            <a:endParaRPr lang="fr-CH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SS3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Chauffe-eau PAC (Ch. + ECS) + PV (5 Wc par m</a:t>
            </a:r>
            <a:r>
              <a:rPr lang="fr-CH" sz="25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SRE) </a:t>
            </a:r>
            <a:endParaRPr lang="fr-CH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SS4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Chauffage bivalent (&lt; 50% de fossile)</a:t>
            </a:r>
          </a:p>
          <a:p>
            <a:pPr marL="0" indent="0">
              <a:spcBef>
                <a:spcPts val="5400"/>
              </a:spcBef>
              <a:buNone/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Mesures à mettre en œuvre lors du remplacement du chauffage !</a:t>
            </a:r>
            <a:endParaRPr lang="fr-CH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600"/>
              </a:spcBef>
              <a:buNone/>
            </a:pPr>
            <a:endParaRPr lang="fr-CH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F9DF5C0C-8E43-11D1-1565-4298305C78A6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25487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19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55542" y="1363819"/>
            <a:ext cx="11509664" cy="483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rgbClr val="E1282B"/>
                </a:solidFill>
                <a:latin typeface="+mn-lt"/>
                <a:ea typeface="+mn-ea"/>
                <a:cs typeface="+mn-cs"/>
              </a:defRPr>
            </a:lvl2pPr>
            <a:lvl3pPr marL="857250" indent="-16549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solutions 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combiner : </a:t>
            </a: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 en œuvre </a:t>
            </a:r>
            <a:r>
              <a:rPr lang="fr-CH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ans maximum après le remplacement </a:t>
            </a:r>
            <a:endParaRPr lang="fr-CH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96938" indent="-450850">
              <a:spcBef>
                <a:spcPts val="15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SS7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Remplacement des fenêtres</a:t>
            </a:r>
            <a:endParaRPr lang="fr-CH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96938" indent="-450850">
              <a:spcBef>
                <a:spcPts val="15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SS8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Isolation de toutes les façades</a:t>
            </a:r>
            <a:endParaRPr lang="fr-CH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96938" indent="-450850">
              <a:spcBef>
                <a:spcPts val="15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SS9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Isolation de la toiture</a:t>
            </a:r>
          </a:p>
          <a:p>
            <a:pPr marL="896938" indent="-450850">
              <a:spcBef>
                <a:spcPts val="15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SS10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Solaire thermique 2%</a:t>
            </a:r>
          </a:p>
          <a:p>
            <a:pPr marL="896938" indent="-450850">
              <a:spcBef>
                <a:spcPts val="15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SS11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Ventilation mécanique contrôlée</a:t>
            </a:r>
          </a:p>
          <a:p>
            <a:pPr marL="896938" indent="-450850">
              <a:spcBef>
                <a:spcPts val="1500"/>
              </a:spcBef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SS12 </a:t>
            </a:r>
            <a:r>
              <a:rPr lang="fr-CH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Chauffe-eau PAC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fr-CH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mesures déjà réalisées peuvent être prises en compte ! </a:t>
            </a:r>
          </a:p>
          <a:p>
            <a:pPr>
              <a:spcBef>
                <a:spcPts val="0"/>
              </a:spcBef>
            </a:pPr>
            <a:endParaRPr lang="fr-CH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2F6CEC8-56A1-F715-E3F2-7D3CF99D2423}"/>
              </a:ext>
            </a:extLst>
          </p:cNvPr>
          <p:cNvSpPr txBox="1">
            <a:spLocks/>
          </p:cNvSpPr>
          <p:nvPr/>
        </p:nvSpPr>
        <p:spPr bwMode="auto">
          <a:xfrm>
            <a:off x="457200" y="286467"/>
            <a:ext cx="11373356" cy="3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E1282B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Solutions standards applicables uniquement lors du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73F2291-9410-6484-C3A6-B16DB3271B44}"/>
              </a:ext>
            </a:extLst>
          </p:cNvPr>
          <p:cNvSpPr txBox="1">
            <a:spLocks/>
          </p:cNvSpPr>
          <p:nvPr/>
        </p:nvSpPr>
        <p:spPr bwMode="auto">
          <a:xfrm>
            <a:off x="457199" y="658143"/>
            <a:ext cx="105775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r>
              <a:rPr lang="fr-CH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</a:t>
            </a:r>
            <a:r>
              <a:rPr lang="fr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d’une production de chaleur à mazout ou à gaz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D085CF75-2ACD-19BC-8016-6CC32A2211EC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46344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99CF-A637-C908-8934-B94B3720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ciel, montagne">
            <a:extLst>
              <a:ext uri="{FF2B5EF4-FFF2-40B4-BE49-F238E27FC236}">
                <a16:creationId xmlns:a16="http://schemas.microsoft.com/office/drawing/2014/main" id="{0B2A09C3-1D3A-F7F2-9BA1-FA708D2A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25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64972" y="10"/>
            <a:ext cx="12356972" cy="6857990"/>
          </a:xfrm>
          <a:prstGeom prst="rect">
            <a:avLst/>
          </a:prstGeom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7B3869FA-ECB9-C6DB-F892-7AFCB940DAC0}"/>
              </a:ext>
            </a:extLst>
          </p:cNvPr>
          <p:cNvSpPr/>
          <p:nvPr/>
        </p:nvSpPr>
        <p:spPr>
          <a:xfrm>
            <a:off x="-1688355" y="-195499"/>
            <a:ext cx="8536830" cy="7038975"/>
          </a:xfrm>
          <a:prstGeom prst="trapezoid">
            <a:avLst>
              <a:gd name="adj" fmla="val 16446"/>
            </a:avLst>
          </a:prstGeom>
          <a:solidFill>
            <a:schemeClr val="tx2">
              <a:lumMod val="50000"/>
              <a:lumOff val="50000"/>
              <a:alpha val="71765"/>
            </a:schemeClr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2" name="Image 11" descr="Une image contenant dessin humoristique, vitrail, art, fenêtre&#10;&#10;Le contenu généré par l’IA peut être incorrect.">
            <a:extLst>
              <a:ext uri="{FF2B5EF4-FFF2-40B4-BE49-F238E27FC236}">
                <a16:creationId xmlns:a16="http://schemas.microsoft.com/office/drawing/2014/main" id="{308DF41F-5E5F-A60F-B642-B9910FBA5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96" y="4396179"/>
            <a:ext cx="2447297" cy="24472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F67F888-C983-34AC-DF50-C63426B17741}"/>
              </a:ext>
            </a:extLst>
          </p:cNvPr>
          <p:cNvSpPr txBox="1"/>
          <p:nvPr/>
        </p:nvSpPr>
        <p:spPr>
          <a:xfrm>
            <a:off x="447674" y="888087"/>
            <a:ext cx="394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FFFF"/>
                </a:solidFill>
                <a:latin typeface="Aptos" panose="020B0004020202020204" pitchFamily="34" charset="0"/>
              </a:rPr>
              <a:t>MOT</a:t>
            </a:r>
            <a:r>
              <a:rPr lang="fr-CH" sz="2800" dirty="0">
                <a:solidFill>
                  <a:srgbClr val="FFFFFF"/>
                </a:solidFill>
              </a:rPr>
              <a:t> DE BIENVENUE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0367D1-FF60-586E-B680-5975202BD4F0}"/>
              </a:ext>
            </a:extLst>
          </p:cNvPr>
          <p:cNvSpPr txBox="1"/>
          <p:nvPr/>
        </p:nvSpPr>
        <p:spPr>
          <a:xfrm>
            <a:off x="447674" y="1726101"/>
            <a:ext cx="413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FFFFFF"/>
                </a:solidFill>
                <a:latin typeface="Aptos" panose="020B0004020202020204" pitchFamily="34" charset="0"/>
              </a:rPr>
              <a:t>Yves Balet</a:t>
            </a:r>
          </a:p>
          <a:p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Chef de service des constructions</a:t>
            </a: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5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484F-09C2-20C9-C46B-3AE5B98C6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EB0A68A2-F841-C524-3FD9-6391423485DD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20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3A98B10-66E9-80D7-BC2C-57402851602C}"/>
              </a:ext>
            </a:extLst>
          </p:cNvPr>
          <p:cNvSpPr txBox="1">
            <a:spLocks/>
          </p:cNvSpPr>
          <p:nvPr/>
        </p:nvSpPr>
        <p:spPr bwMode="auto">
          <a:xfrm>
            <a:off x="457200" y="198458"/>
            <a:ext cx="8435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CD3B6E9-8483-9CC4-A09E-53DF62CD7C8D}"/>
              </a:ext>
            </a:extLst>
          </p:cNvPr>
          <p:cNvSpPr txBox="1">
            <a:spLocks/>
          </p:cNvSpPr>
          <p:nvPr/>
        </p:nvSpPr>
        <p:spPr bwMode="auto">
          <a:xfrm>
            <a:off x="468313" y="830624"/>
            <a:ext cx="11363708" cy="56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E1282B"/>
                </a:solidFill>
                <a:latin typeface="+mn-lt"/>
              </a:defRPr>
            </a:lvl2pPr>
            <a:lvl3pPr marL="1143000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defTabSz="914400">
              <a:spcBef>
                <a:spcPts val="2000"/>
              </a:spcBef>
              <a:defRPr/>
            </a:pPr>
            <a:r>
              <a:rPr lang="fr-CH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Facilitateur(</a:t>
            </a:r>
            <a:r>
              <a:rPr lang="fr-CH" sz="25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trice</a:t>
            </a:r>
            <a:r>
              <a:rPr lang="fr-CH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de rénovations énergétiques</a:t>
            </a:r>
          </a:p>
          <a:p>
            <a:pPr marL="0" indent="0" algn="just" defTabSz="914400">
              <a:buNone/>
              <a:defRPr/>
            </a:pPr>
            <a:r>
              <a:rPr lang="fr-CH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Conseils sur les avantages d’une rénovation, les démarches, les aspects légaux, les aspects financiers (investissements, subventions, aspects fiscaux, valeur du bien, etc.), les éventuels spécialistes à contacter</a:t>
            </a:r>
          </a:p>
          <a:p>
            <a:pPr lvl="0" algn="just" defTabSz="914400">
              <a:spcBef>
                <a:spcPts val="1800"/>
              </a:spcBef>
              <a:defRPr/>
            </a:pPr>
            <a:endParaRPr lang="fr-CH" sz="2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defTabSz="914400">
              <a:spcBef>
                <a:spcPts val="1800"/>
              </a:spcBef>
              <a:defRPr/>
            </a:pPr>
            <a:r>
              <a:rPr lang="fr-CH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Chauffez renouvelable</a:t>
            </a:r>
          </a:p>
          <a:p>
            <a:pPr marL="0" lvl="0" indent="0" algn="just" defTabSz="914400">
              <a:buNone/>
              <a:defRPr/>
            </a:pPr>
            <a:r>
              <a:rPr lang="fr-CH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Conseils sur la mise en place d’un producteur de chaleur renouvelable</a:t>
            </a:r>
          </a:p>
          <a:p>
            <a:pPr lvl="0" algn="just" defTabSz="914400">
              <a:spcBef>
                <a:spcPts val="1800"/>
              </a:spcBef>
              <a:defRPr/>
            </a:pPr>
            <a:endParaRPr lang="fr-FR" sz="25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defTabSz="914400">
              <a:spcBef>
                <a:spcPts val="1800"/>
              </a:spcBef>
              <a:defRPr/>
            </a:pPr>
            <a:r>
              <a:rPr lang="fr-FR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CECB : Certificat Energétique Cantonal des Bâtiments</a:t>
            </a:r>
          </a:p>
          <a:p>
            <a:pPr marL="0" indent="0" algn="just" defTabSz="914400">
              <a:buNone/>
              <a:defRPr/>
            </a:pPr>
            <a:r>
              <a:rPr lang="fr-FR" sz="2000" kern="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Outil de diagnostic et d’évaluation </a:t>
            </a:r>
          </a:p>
          <a:p>
            <a:pPr algn="just" defTabSz="914400">
              <a:spcBef>
                <a:spcPts val="1800"/>
              </a:spcBef>
              <a:defRPr/>
            </a:pPr>
            <a:endParaRPr lang="fr-CH" altLang="fr-FR" sz="25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400">
              <a:spcBef>
                <a:spcPts val="1800"/>
              </a:spcBef>
              <a:defRPr/>
            </a:pPr>
            <a:r>
              <a:rPr lang="fr-CH" altLang="fr-FR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CH" altLang="fr-FR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ubventions cantonales et communales</a:t>
            </a:r>
          </a:p>
          <a:p>
            <a:pPr marL="0" indent="0" algn="just" defTabSz="914400">
              <a:buNone/>
              <a:defRPr/>
            </a:pPr>
            <a:endParaRPr kumimoji="0" lang="fr-CH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C10FA274-AC51-D98E-7A9A-666E9784C313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16556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22250-6BF3-9046-AC96-37DAB28ED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510A15-916F-0115-BD82-3341A54A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28"/>
          <a:stretch/>
        </p:blipFill>
        <p:spPr>
          <a:xfrm>
            <a:off x="735159" y="1828987"/>
            <a:ext cx="3333921" cy="284363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20BB69E-2EDF-3F40-170E-D5CEF083A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6762"/>
          <a:stretch/>
        </p:blipFill>
        <p:spPr bwMode="auto">
          <a:xfrm>
            <a:off x="6764029" y="4333875"/>
            <a:ext cx="4463024" cy="208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79E87D7-DEBC-CA3D-CC69-6D570FCBC080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9102C-ECE9-41E8-AC6D-734A4AB4085E}" type="slidenum">
              <a:rPr kumimoji="0" lang="fr-CH" alt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CH" altLang="fr-FR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255FBC-DAE9-E6DA-9118-2B1A17BC5152}"/>
              </a:ext>
            </a:extLst>
          </p:cNvPr>
          <p:cNvSpPr txBox="1">
            <a:spLocks/>
          </p:cNvSpPr>
          <p:nvPr/>
        </p:nvSpPr>
        <p:spPr bwMode="auto">
          <a:xfrm>
            <a:off x="467189" y="229177"/>
            <a:ext cx="38835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indent="0" algn="just" defTabSz="914400">
              <a:spcBef>
                <a:spcPts val="1800"/>
              </a:spcBef>
              <a:buNone/>
              <a:tabLst>
                <a:tab pos="357188" algn="l"/>
              </a:tabLst>
              <a:defRPr/>
            </a:pPr>
            <a:r>
              <a:rPr lang="fr-CH" sz="30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957E51-8D43-4449-E373-B513A490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53" y="957821"/>
            <a:ext cx="4762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1C67686-3D92-4432-8E9E-6A38AD7EA34A" descr="Capture d’écran . 2024-01-13 à 15.24.33.jpg">
            <a:extLst>
              <a:ext uri="{FF2B5EF4-FFF2-40B4-BE49-F238E27FC236}">
                <a16:creationId xmlns:a16="http://schemas.microsoft.com/office/drawing/2014/main" id="{D99315C8-1FA7-9BF0-8B4D-59C123555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53" b="14778"/>
          <a:stretch/>
        </p:blipFill>
        <p:spPr bwMode="auto">
          <a:xfrm>
            <a:off x="3684455" y="2524125"/>
            <a:ext cx="579374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C36D5BA-CAB3-CCF7-A773-ED96B6B5BB41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8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9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1397646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19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FBB4781-33DE-82AF-D4A7-5CA7E56F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618301"/>
            <a:ext cx="10722280" cy="2520000"/>
          </a:xfrm>
        </p:spPr>
        <p:txBody>
          <a:bodyPr/>
          <a:lstStyle/>
          <a:p>
            <a:r>
              <a:rPr lang="fr-CH" dirty="0"/>
              <a:t>Séance d’information</a:t>
            </a:r>
            <a:br>
              <a:rPr lang="fr-CH" dirty="0"/>
            </a:br>
            <a:r>
              <a:rPr lang="fr-CH" dirty="0"/>
              <a:t>Commune de Nendaz</a:t>
            </a:r>
            <a:br>
              <a:rPr lang="fr-CH" dirty="0"/>
            </a:br>
            <a:br>
              <a:rPr lang="fr-CH" dirty="0"/>
            </a:br>
            <a:r>
              <a:rPr lang="fr-CH" dirty="0"/>
              <a:t>Propriétaires </a:t>
            </a:r>
            <a:endParaRPr lang="fr-CH" sz="44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0BBE08-ACC5-6342-ADA3-311119BFC72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99999" y="4403134"/>
            <a:ext cx="10450625" cy="365125"/>
          </a:xfrm>
        </p:spPr>
        <p:txBody>
          <a:bodyPr anchor="t" anchorCtr="0"/>
          <a:lstStyle/>
          <a:p>
            <a:r>
              <a:rPr lang="en-US" dirty="0"/>
              <a:t>01.04.2025</a:t>
            </a:r>
          </a:p>
          <a:p>
            <a:r>
              <a:rPr lang="en-US" dirty="0"/>
              <a:t>Mathieu Gasser, </a:t>
            </a:r>
            <a:r>
              <a:rPr lang="en-US" dirty="0" err="1"/>
              <a:t>responsable</a:t>
            </a:r>
            <a:r>
              <a:rPr lang="en-US" dirty="0"/>
              <a:t> </a:t>
            </a:r>
            <a:r>
              <a:rPr lang="en-US" dirty="0" err="1"/>
              <a:t>efficience</a:t>
            </a:r>
            <a:r>
              <a:rPr lang="en-US" dirty="0"/>
              <a:t> </a:t>
            </a:r>
            <a:r>
              <a:rPr lang="en-US" dirty="0" err="1"/>
              <a:t>énergétique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71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4D02F-DB8F-B154-87BA-216F2EF3E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A30211B-1A5D-04AF-F68A-24B20296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618301"/>
            <a:ext cx="10722280" cy="2520000"/>
          </a:xfrm>
        </p:spPr>
        <p:txBody>
          <a:bodyPr/>
          <a:lstStyle/>
          <a:p>
            <a:br>
              <a:rPr lang="fr-CH" dirty="0"/>
            </a:br>
            <a:br>
              <a:rPr lang="fr-CH" dirty="0"/>
            </a:br>
            <a:r>
              <a:rPr lang="fr-CH" dirty="0"/>
              <a:t> </a:t>
            </a:r>
            <a:endParaRPr lang="fr-CH" sz="4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6544B9-6A90-2290-BD5B-F1ACC853992C}"/>
              </a:ext>
            </a:extLst>
          </p:cNvPr>
          <p:cNvSpPr txBox="1"/>
          <p:nvPr/>
        </p:nvSpPr>
        <p:spPr>
          <a:xfrm>
            <a:off x="717847" y="828942"/>
            <a:ext cx="104515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RTS Neue VAR"/>
              </a:rPr>
              <a:t>«</a:t>
            </a:r>
            <a:r>
              <a:rPr lang="fr-CH" sz="2000" b="0" i="0" dirty="0">
                <a:effectLst/>
                <a:latin typeface="RTS Neue VAR"/>
              </a:rPr>
              <a:t>On rénove environ 1% des bâtiments par année, alors qu'il faudrait être entre 3 et 4% pour réussir à tenir les objectifs de Paris»</a:t>
            </a:r>
          </a:p>
          <a:p>
            <a:r>
              <a:rPr lang="fr-CH" sz="2000" dirty="0">
                <a:latin typeface="RTS Neue VAR"/>
                <a:cs typeface="Calibri" panose="020F0502020204030204" pitchFamily="34" charset="0"/>
              </a:rPr>
              <a:t>						Philippe Ranc, responsable romande GSP</a:t>
            </a:r>
          </a:p>
          <a:p>
            <a:endParaRPr lang="fr-CH" sz="2000" b="0" i="0" dirty="0">
              <a:latin typeface="RTS Neue VAR"/>
              <a:cs typeface="Calibri" panose="020F0502020204030204" pitchFamily="34" charset="0"/>
            </a:endParaRPr>
          </a:p>
          <a:p>
            <a:endParaRPr lang="fr-CH" sz="2000" dirty="0">
              <a:latin typeface="RTS Neue VAR"/>
              <a:cs typeface="Calibri" panose="020F0502020204030204" pitchFamily="34" charset="0"/>
            </a:endParaRPr>
          </a:p>
          <a:p>
            <a:endParaRPr lang="fr-CH" sz="2000" dirty="0">
              <a:latin typeface="RTS Neue VAR"/>
              <a:cs typeface="Calibri" panose="020F0502020204030204" pitchFamily="34" charset="0"/>
            </a:endParaRPr>
          </a:p>
          <a:p>
            <a:r>
              <a:rPr lang="fr-CH" sz="2000" dirty="0">
                <a:latin typeface="RTS Neue VAR"/>
              </a:rPr>
              <a:t>«Nous n’aurons pas assez de bois pour chauffer tout le canton.»</a:t>
            </a:r>
          </a:p>
          <a:p>
            <a:r>
              <a:rPr lang="fr-CH" sz="2000" dirty="0">
                <a:latin typeface="RTS Neue VAR"/>
              </a:rPr>
              <a:t>						Joël Fournier, chef du service de l’énergie</a:t>
            </a:r>
          </a:p>
          <a:p>
            <a:endParaRPr lang="fr-CH" sz="2000" dirty="0">
              <a:latin typeface="RTS Neue VAR"/>
            </a:endParaRPr>
          </a:p>
          <a:p>
            <a:endParaRPr lang="fr-CH" sz="2000" dirty="0">
              <a:latin typeface="RTS Neue VAR"/>
            </a:endParaRPr>
          </a:p>
          <a:p>
            <a:r>
              <a:rPr lang="fr-CH" sz="2000" dirty="0">
                <a:latin typeface="RTS Neue VAR"/>
              </a:rPr>
              <a:t>«On prévoit dans les prochains 15 ans de réduire d’un tiers la consommation d’énergie finale par habitant.»</a:t>
            </a:r>
          </a:p>
          <a:p>
            <a:r>
              <a:rPr lang="fr-CH" sz="2000" dirty="0">
                <a:latin typeface="RTS Neue VAR"/>
              </a:rPr>
              <a:t>						Roberto Schmid, conseiller d’Etat</a:t>
            </a:r>
          </a:p>
          <a:p>
            <a:endParaRPr lang="fr-CH" sz="2000" dirty="0">
              <a:latin typeface="RTS Neue VAR"/>
            </a:endParaRPr>
          </a:p>
        </p:txBody>
      </p:sp>
    </p:spTree>
    <p:extLst>
      <p:ext uri="{BB962C8B-B14F-4D97-AF65-F5344CB8AC3E}">
        <p14:creationId xmlns:p14="http://schemas.microsoft.com/office/powerpoint/2010/main" val="241806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1AE76BE-CCCC-BF49-A3C5-8970BBFE1F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Planifier une rénovation</a:t>
            </a:r>
          </a:p>
          <a:p>
            <a:r>
              <a:rPr lang="fr-CH" dirty="0"/>
              <a:t>Profiter des subventions cantonales</a:t>
            </a:r>
          </a:p>
          <a:p>
            <a:r>
              <a:rPr lang="fr-CH" dirty="0"/>
              <a:t>Revaloriser son bien immobilier</a:t>
            </a:r>
          </a:p>
          <a:p>
            <a:r>
              <a:rPr lang="fr-CH" dirty="0"/>
              <a:t>Produire sa propre électricité</a:t>
            </a: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86373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EDCD5-9A40-7143-CE18-51A2151CA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D6F3A142-A9A9-AF69-7149-6AE294D30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999" y="481460"/>
            <a:ext cx="6693165" cy="1183032"/>
          </a:xfrm>
        </p:spPr>
        <p:txBody>
          <a:bodyPr>
            <a:normAutofit/>
          </a:bodyPr>
          <a:lstStyle/>
          <a:p>
            <a:r>
              <a:rPr lang="fr-CH" dirty="0"/>
              <a:t>1. Planifier une rénovation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5CA299-3AA4-F5B8-6B20-C51494826E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2970" y="6356350"/>
            <a:ext cx="37083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C8E6B75-6DC9-6644-B0E9-564ADDE34A81}" type="slidenum">
              <a:rPr lang="fr-FR" smtClean="0"/>
              <a:pPr>
                <a:spcAft>
                  <a:spcPts val="600"/>
                </a:spcAft>
              </a:pPr>
              <a:t>26</a:t>
            </a:fld>
            <a:endParaRPr lang="fr-FR"/>
          </a:p>
        </p:txBody>
      </p:sp>
      <p:pic>
        <p:nvPicPr>
          <p:cNvPr id="1028" name="Picture 4" descr="Gestion de projet, avancement vs. coût">
            <a:extLst>
              <a:ext uri="{FF2B5EF4-FFF2-40B4-BE49-F238E27FC236}">
                <a16:creationId xmlns:a16="http://schemas.microsoft.com/office/drawing/2014/main" id="{A48DB087-7786-A4B4-491C-80E31A63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36" y="286880"/>
            <a:ext cx="4346364" cy="26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4">
            <a:extLst>
              <a:ext uri="{FF2B5EF4-FFF2-40B4-BE49-F238E27FC236}">
                <a16:creationId xmlns:a16="http://schemas.microsoft.com/office/drawing/2014/main" id="{3B07D821-5D07-D824-BD45-23265A16568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3B0545-C241-A6F6-A7CE-DC6BD26CFE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CC41E4-CB6B-40E4-81B2-892734503581}"/>
              </a:ext>
            </a:extLst>
          </p:cNvPr>
          <p:cNvSpPr txBox="1"/>
          <p:nvPr/>
        </p:nvSpPr>
        <p:spPr>
          <a:xfrm>
            <a:off x="9740427" y="2925959"/>
            <a:ext cx="23408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b="0" i="0" dirty="0">
                <a:solidFill>
                  <a:srgbClr val="6D6D6D"/>
                </a:solidFill>
                <a:effectLst/>
                <a:latin typeface="Roboto" panose="02000000000000000000" pitchFamily="2" charset="0"/>
              </a:rPr>
              <a:t>Source: Gouvernement du Québec</a:t>
            </a:r>
            <a:endParaRPr lang="fr-CH" sz="11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0456B7-0344-487F-6004-C8527B49FFDC}"/>
              </a:ext>
            </a:extLst>
          </p:cNvPr>
          <p:cNvSpPr txBox="1"/>
          <p:nvPr/>
        </p:nvSpPr>
        <p:spPr>
          <a:xfrm>
            <a:off x="659227" y="1288332"/>
            <a:ext cx="114220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1800" dirty="0">
                <a:solidFill>
                  <a:schemeClr val="bg1"/>
                </a:solidFill>
              </a:rPr>
              <a:t>Dans toute </a:t>
            </a:r>
            <a:r>
              <a:rPr lang="fr-CH" dirty="0">
                <a:solidFill>
                  <a:schemeClr val="bg1"/>
                </a:solidFill>
              </a:rPr>
              <a:t>rénovation l</a:t>
            </a:r>
            <a:r>
              <a:rPr lang="fr-CH" sz="1800" dirty="0">
                <a:solidFill>
                  <a:schemeClr val="bg1"/>
                </a:solidFill>
              </a:rPr>
              <a:t>es grandes étapes sont : </a:t>
            </a:r>
          </a:p>
          <a:p>
            <a:pPr>
              <a:lnSpc>
                <a:spcPct val="150000"/>
              </a:lnSpc>
            </a:pPr>
            <a:r>
              <a:rPr lang="fr-CH" sz="1800" b="1" i="1" dirty="0">
                <a:solidFill>
                  <a:schemeClr val="bg1"/>
                </a:solidFill>
              </a:rPr>
              <a:t>Préparation</a:t>
            </a:r>
            <a:r>
              <a:rPr lang="fr-CH" sz="1800" dirty="0">
                <a:solidFill>
                  <a:schemeClr val="bg1"/>
                </a:solidFill>
              </a:rPr>
              <a:t> :</a:t>
            </a:r>
          </a:p>
          <a:p>
            <a:r>
              <a:rPr lang="fr-CH" sz="1800" dirty="0">
                <a:solidFill>
                  <a:schemeClr val="bg1"/>
                </a:solidFill>
              </a:rPr>
              <a:t>		Audit </a:t>
            </a:r>
            <a:r>
              <a:rPr lang="fr-CH" dirty="0">
                <a:solidFill>
                  <a:schemeClr val="bg1"/>
                </a:solidFill>
              </a:rPr>
              <a:t>énergétique </a:t>
            </a:r>
            <a:endParaRPr lang="fr-CH" sz="1800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Choix des mesures à réaliser</a:t>
            </a:r>
          </a:p>
          <a:p>
            <a:r>
              <a:rPr lang="fr-CH" dirty="0">
                <a:solidFill>
                  <a:schemeClr val="bg1"/>
                </a:solidFill>
              </a:rPr>
              <a:t>		Sécurisation du financement</a:t>
            </a:r>
          </a:p>
          <a:p>
            <a:endParaRPr lang="fr-CH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			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</a:t>
            </a:r>
            <a:endParaRPr lang="fr-CH" dirty="0">
              <a:solidFill>
                <a:schemeClr val="bg1"/>
              </a:solidFill>
            </a:endParaRPr>
          </a:p>
          <a:p>
            <a:r>
              <a:rPr lang="fr-CH" sz="1800" b="1" i="1" dirty="0">
                <a:solidFill>
                  <a:schemeClr val="bg1"/>
                </a:solidFill>
              </a:rPr>
              <a:t>					</a:t>
            </a:r>
            <a:endParaRPr lang="fr-CH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7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FDCFF-ECFB-B42C-7C1D-F8A64FB88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F9EB4F7D-1C7D-C11F-0EF0-7840B11DD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999" y="481460"/>
            <a:ext cx="6693165" cy="1183032"/>
          </a:xfrm>
        </p:spPr>
        <p:txBody>
          <a:bodyPr>
            <a:normAutofit/>
          </a:bodyPr>
          <a:lstStyle/>
          <a:p>
            <a:r>
              <a:rPr lang="fr-CH" dirty="0"/>
              <a:t>1. Planifier une rénovation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0604F1-41C0-8201-EEC3-7A7DCB5505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2970" y="6356350"/>
            <a:ext cx="37083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C8E6B75-6DC9-6644-B0E9-564ADDE34A81}" type="slidenum">
              <a:rPr lang="fr-FR" smtClean="0"/>
              <a:pPr>
                <a:spcAft>
                  <a:spcPts val="600"/>
                </a:spcAft>
              </a:pPr>
              <a:t>27</a:t>
            </a:fld>
            <a:endParaRPr lang="fr-FR"/>
          </a:p>
        </p:txBody>
      </p:sp>
      <p:pic>
        <p:nvPicPr>
          <p:cNvPr id="1028" name="Picture 4" descr="Gestion de projet, avancement vs. coût">
            <a:extLst>
              <a:ext uri="{FF2B5EF4-FFF2-40B4-BE49-F238E27FC236}">
                <a16:creationId xmlns:a16="http://schemas.microsoft.com/office/drawing/2014/main" id="{E79439DB-9499-1D3E-E565-CB20D900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36" y="286880"/>
            <a:ext cx="4346364" cy="26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4">
            <a:extLst>
              <a:ext uri="{FF2B5EF4-FFF2-40B4-BE49-F238E27FC236}">
                <a16:creationId xmlns:a16="http://schemas.microsoft.com/office/drawing/2014/main" id="{F5FEBCD3-0039-BB0C-7DAB-16FE00BF94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68B32D-530C-9615-D6E6-B5BADE330D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72F341-8B54-484B-7969-16844B1939EE}"/>
              </a:ext>
            </a:extLst>
          </p:cNvPr>
          <p:cNvSpPr txBox="1"/>
          <p:nvPr/>
        </p:nvSpPr>
        <p:spPr>
          <a:xfrm>
            <a:off x="9740427" y="2925959"/>
            <a:ext cx="23408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b="0" i="0" dirty="0">
                <a:solidFill>
                  <a:srgbClr val="6D6D6D"/>
                </a:solidFill>
                <a:effectLst/>
                <a:latin typeface="Roboto" panose="02000000000000000000" pitchFamily="2" charset="0"/>
              </a:rPr>
              <a:t>Source: Gouvernement du Québec</a:t>
            </a:r>
            <a:endParaRPr lang="fr-CH" sz="11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A2DF18C-F1E3-0248-3FB2-A89434DBDA70}"/>
              </a:ext>
            </a:extLst>
          </p:cNvPr>
          <p:cNvSpPr txBox="1"/>
          <p:nvPr/>
        </p:nvSpPr>
        <p:spPr>
          <a:xfrm>
            <a:off x="659227" y="1288332"/>
            <a:ext cx="114220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1800" dirty="0">
                <a:solidFill>
                  <a:schemeClr val="bg1"/>
                </a:solidFill>
              </a:rPr>
              <a:t>Dans toute </a:t>
            </a:r>
            <a:r>
              <a:rPr lang="fr-CH" dirty="0">
                <a:solidFill>
                  <a:schemeClr val="bg1"/>
                </a:solidFill>
              </a:rPr>
              <a:t>rénovation l</a:t>
            </a:r>
            <a:r>
              <a:rPr lang="fr-CH" sz="1800" dirty="0">
                <a:solidFill>
                  <a:schemeClr val="bg1"/>
                </a:solidFill>
              </a:rPr>
              <a:t>es grandes étapes sont : </a:t>
            </a:r>
          </a:p>
          <a:p>
            <a:pPr>
              <a:lnSpc>
                <a:spcPct val="150000"/>
              </a:lnSpc>
            </a:pPr>
            <a:r>
              <a:rPr lang="fr-CH" sz="1800" b="1" i="1" dirty="0">
                <a:solidFill>
                  <a:schemeClr val="bg1"/>
                </a:solidFill>
              </a:rPr>
              <a:t>Préparation</a:t>
            </a:r>
            <a:r>
              <a:rPr lang="fr-CH" sz="1800" dirty="0">
                <a:solidFill>
                  <a:schemeClr val="bg1"/>
                </a:solidFill>
              </a:rPr>
              <a:t> :</a:t>
            </a:r>
          </a:p>
          <a:p>
            <a:r>
              <a:rPr lang="fr-CH" sz="1800" dirty="0">
                <a:solidFill>
                  <a:schemeClr val="bg1"/>
                </a:solidFill>
              </a:rPr>
              <a:t>		Audit </a:t>
            </a:r>
            <a:r>
              <a:rPr lang="fr-CH" dirty="0">
                <a:solidFill>
                  <a:schemeClr val="bg1"/>
                </a:solidFill>
              </a:rPr>
              <a:t>énergétique </a:t>
            </a:r>
            <a:endParaRPr lang="fr-CH" sz="1800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Choix des mesures à réaliser</a:t>
            </a:r>
          </a:p>
          <a:p>
            <a:r>
              <a:rPr lang="fr-CH" dirty="0">
                <a:solidFill>
                  <a:schemeClr val="bg1"/>
                </a:solidFill>
              </a:rPr>
              <a:t>		Sécurisation du financement</a:t>
            </a:r>
          </a:p>
          <a:p>
            <a:endParaRPr lang="fr-CH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	</a:t>
            </a:r>
            <a:r>
              <a:rPr lang="fr-CH" b="1" i="1" dirty="0">
                <a:solidFill>
                  <a:schemeClr val="bg1"/>
                </a:solidFill>
              </a:rPr>
              <a:t>Conception :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</a:t>
            </a:r>
            <a:r>
              <a:rPr lang="fr-CH" dirty="0">
                <a:solidFill>
                  <a:schemeClr val="bg1"/>
                </a:solidFill>
              </a:rPr>
              <a:t>Offres d’entreprises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</a:t>
            </a:r>
            <a:r>
              <a:rPr lang="fr-CH" dirty="0">
                <a:solidFill>
                  <a:schemeClr val="bg1"/>
                </a:solidFill>
              </a:rPr>
              <a:t>Adjudications</a:t>
            </a:r>
          </a:p>
          <a:p>
            <a:r>
              <a:rPr lang="fr-CH" dirty="0">
                <a:solidFill>
                  <a:schemeClr val="bg1"/>
                </a:solidFill>
              </a:rPr>
              <a:t>					Mise à l’enquête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</a:t>
            </a:r>
            <a:r>
              <a:rPr lang="fr-CH" dirty="0">
                <a:solidFill>
                  <a:schemeClr val="bg1"/>
                </a:solidFill>
              </a:rPr>
              <a:t>Demandes de subventions</a:t>
            </a:r>
          </a:p>
          <a:p>
            <a:endParaRPr lang="fr-CH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						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</a:t>
            </a:r>
            <a:endParaRPr lang="fr-CH" dirty="0">
              <a:solidFill>
                <a:schemeClr val="bg1"/>
              </a:solidFill>
            </a:endParaRPr>
          </a:p>
          <a:p>
            <a:r>
              <a:rPr lang="fr-CH" sz="1800" b="1" i="1" dirty="0">
                <a:solidFill>
                  <a:schemeClr val="bg1"/>
                </a:solidFill>
              </a:rPr>
              <a:t>					</a:t>
            </a:r>
            <a:endParaRPr lang="fr-CH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27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8DF1-FECC-6BDE-9990-9794BB6E8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DBD6393A-68E9-B0D7-0F16-13174A94A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999" y="481460"/>
            <a:ext cx="6693165" cy="1183032"/>
          </a:xfrm>
        </p:spPr>
        <p:txBody>
          <a:bodyPr>
            <a:normAutofit/>
          </a:bodyPr>
          <a:lstStyle/>
          <a:p>
            <a:r>
              <a:rPr lang="fr-CH" dirty="0"/>
              <a:t>1. Planifier une rénovation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9B532F-FF89-A0B2-B827-3103AC46B1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2970" y="6356350"/>
            <a:ext cx="37083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C8E6B75-6DC9-6644-B0E9-564ADDE34A81}" type="slidenum">
              <a:rPr lang="fr-FR" smtClean="0"/>
              <a:pPr>
                <a:spcAft>
                  <a:spcPts val="600"/>
                </a:spcAft>
              </a:pPr>
              <a:t>28</a:t>
            </a:fld>
            <a:endParaRPr lang="fr-FR"/>
          </a:p>
        </p:txBody>
      </p:sp>
      <p:pic>
        <p:nvPicPr>
          <p:cNvPr id="1028" name="Picture 4" descr="Gestion de projet, avancement vs. coût">
            <a:extLst>
              <a:ext uri="{FF2B5EF4-FFF2-40B4-BE49-F238E27FC236}">
                <a16:creationId xmlns:a16="http://schemas.microsoft.com/office/drawing/2014/main" id="{CA6BBCBA-9A9A-0611-2625-E6C6FCEA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36" y="286880"/>
            <a:ext cx="4346364" cy="26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4">
            <a:extLst>
              <a:ext uri="{FF2B5EF4-FFF2-40B4-BE49-F238E27FC236}">
                <a16:creationId xmlns:a16="http://schemas.microsoft.com/office/drawing/2014/main" id="{CB4240C8-1A4D-D4F2-9749-8923D24CE0E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2E2A39-3A4F-0E54-8E12-821868D479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d’information– Commune de Nendaz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CB34C5-6312-5E7F-FE42-5CB9070CB2BD}"/>
              </a:ext>
            </a:extLst>
          </p:cNvPr>
          <p:cNvSpPr txBox="1"/>
          <p:nvPr/>
        </p:nvSpPr>
        <p:spPr>
          <a:xfrm>
            <a:off x="9740427" y="2925959"/>
            <a:ext cx="23408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b="0" i="0" dirty="0">
                <a:solidFill>
                  <a:srgbClr val="6D6D6D"/>
                </a:solidFill>
                <a:effectLst/>
                <a:latin typeface="Roboto" panose="02000000000000000000" pitchFamily="2" charset="0"/>
              </a:rPr>
              <a:t>Source: Gouvernement du Québec</a:t>
            </a:r>
            <a:endParaRPr lang="fr-CH" sz="11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CE7DDB-BC13-79E2-27B6-979AB1F63F22}"/>
              </a:ext>
            </a:extLst>
          </p:cNvPr>
          <p:cNvSpPr txBox="1"/>
          <p:nvPr/>
        </p:nvSpPr>
        <p:spPr>
          <a:xfrm>
            <a:off x="659227" y="1288332"/>
            <a:ext cx="1142200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1800" dirty="0">
                <a:solidFill>
                  <a:schemeClr val="bg1"/>
                </a:solidFill>
              </a:rPr>
              <a:t>Dans toute </a:t>
            </a:r>
            <a:r>
              <a:rPr lang="fr-CH" dirty="0">
                <a:solidFill>
                  <a:schemeClr val="bg1"/>
                </a:solidFill>
              </a:rPr>
              <a:t>rénovation l</a:t>
            </a:r>
            <a:r>
              <a:rPr lang="fr-CH" sz="1800" dirty="0">
                <a:solidFill>
                  <a:schemeClr val="bg1"/>
                </a:solidFill>
              </a:rPr>
              <a:t>es grandes étapes sont : </a:t>
            </a:r>
          </a:p>
          <a:p>
            <a:pPr>
              <a:lnSpc>
                <a:spcPct val="150000"/>
              </a:lnSpc>
            </a:pPr>
            <a:r>
              <a:rPr lang="fr-CH" sz="1800" b="1" i="1" dirty="0">
                <a:solidFill>
                  <a:schemeClr val="bg1"/>
                </a:solidFill>
              </a:rPr>
              <a:t>Préparation</a:t>
            </a:r>
            <a:r>
              <a:rPr lang="fr-CH" sz="1800" dirty="0">
                <a:solidFill>
                  <a:schemeClr val="bg1"/>
                </a:solidFill>
              </a:rPr>
              <a:t> :</a:t>
            </a:r>
          </a:p>
          <a:p>
            <a:r>
              <a:rPr lang="fr-CH" sz="1800" dirty="0">
                <a:solidFill>
                  <a:schemeClr val="bg1"/>
                </a:solidFill>
              </a:rPr>
              <a:t>		Audit </a:t>
            </a:r>
            <a:r>
              <a:rPr lang="fr-CH" dirty="0">
                <a:solidFill>
                  <a:schemeClr val="bg1"/>
                </a:solidFill>
              </a:rPr>
              <a:t>énergétique </a:t>
            </a:r>
            <a:endParaRPr lang="fr-CH" sz="1800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Choix des mesures à réaliser</a:t>
            </a:r>
          </a:p>
          <a:p>
            <a:r>
              <a:rPr lang="fr-CH" dirty="0">
                <a:solidFill>
                  <a:schemeClr val="bg1"/>
                </a:solidFill>
              </a:rPr>
              <a:t>		Sécurisation du financement</a:t>
            </a:r>
          </a:p>
          <a:p>
            <a:endParaRPr lang="fr-CH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	</a:t>
            </a:r>
            <a:r>
              <a:rPr lang="fr-CH" b="1" i="1" dirty="0">
                <a:solidFill>
                  <a:schemeClr val="bg1"/>
                </a:solidFill>
              </a:rPr>
              <a:t>Conception :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</a:t>
            </a:r>
            <a:r>
              <a:rPr lang="fr-CH" dirty="0">
                <a:solidFill>
                  <a:schemeClr val="bg1"/>
                </a:solidFill>
              </a:rPr>
              <a:t>Offres d’entreprises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</a:t>
            </a:r>
            <a:r>
              <a:rPr lang="fr-CH" dirty="0">
                <a:solidFill>
                  <a:schemeClr val="bg1"/>
                </a:solidFill>
              </a:rPr>
              <a:t>Adjudications</a:t>
            </a:r>
          </a:p>
          <a:p>
            <a:r>
              <a:rPr lang="fr-CH" dirty="0">
                <a:solidFill>
                  <a:schemeClr val="bg1"/>
                </a:solidFill>
              </a:rPr>
              <a:t>					Mise à l’enquête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</a:t>
            </a:r>
            <a:r>
              <a:rPr lang="fr-CH" dirty="0">
                <a:solidFill>
                  <a:schemeClr val="bg1"/>
                </a:solidFill>
              </a:rPr>
              <a:t>Demandes de subventions</a:t>
            </a:r>
          </a:p>
          <a:p>
            <a:endParaRPr lang="fr-CH" dirty="0">
              <a:solidFill>
                <a:schemeClr val="bg1"/>
              </a:solidFill>
            </a:endParaRPr>
          </a:p>
          <a:p>
            <a:r>
              <a:rPr lang="fr-CH" dirty="0">
                <a:solidFill>
                  <a:schemeClr val="bg1"/>
                </a:solidFill>
              </a:rPr>
              <a:t>						</a:t>
            </a:r>
            <a:r>
              <a:rPr lang="fr-CH" b="1" i="1" dirty="0">
                <a:solidFill>
                  <a:schemeClr val="bg1"/>
                </a:solidFill>
              </a:rPr>
              <a:t>Réalisation :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			</a:t>
            </a:r>
            <a:r>
              <a:rPr lang="fr-CH" dirty="0">
                <a:solidFill>
                  <a:schemeClr val="bg1"/>
                </a:solidFill>
              </a:rPr>
              <a:t>Travaux, Mise en service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						</a:t>
            </a:r>
            <a:r>
              <a:rPr lang="fr-CH" dirty="0">
                <a:solidFill>
                  <a:schemeClr val="bg1"/>
                </a:solidFill>
              </a:rPr>
              <a:t>Défiscalisation (2 ans)</a:t>
            </a:r>
          </a:p>
          <a:p>
            <a:r>
              <a:rPr lang="fr-CH" dirty="0">
                <a:solidFill>
                  <a:schemeClr val="bg1"/>
                </a:solidFill>
              </a:rPr>
              <a:t>		</a:t>
            </a:r>
          </a:p>
          <a:p>
            <a:r>
              <a:rPr lang="fr-CH" b="1" i="1" dirty="0">
                <a:solidFill>
                  <a:schemeClr val="bg1"/>
                </a:solidFill>
              </a:rPr>
              <a:t>		</a:t>
            </a:r>
            <a:endParaRPr lang="fr-CH" dirty="0">
              <a:solidFill>
                <a:schemeClr val="bg1"/>
              </a:solidFill>
            </a:endParaRPr>
          </a:p>
          <a:p>
            <a:r>
              <a:rPr lang="fr-CH" sz="1800" b="1" i="1" dirty="0">
                <a:solidFill>
                  <a:schemeClr val="bg1"/>
                </a:solidFill>
              </a:rPr>
              <a:t>			</a:t>
            </a:r>
            <a:endParaRPr lang="fr-CH" sz="1800" dirty="0">
              <a:solidFill>
                <a:schemeClr val="bg1"/>
              </a:solidFill>
            </a:endParaRPr>
          </a:p>
        </p:txBody>
      </p:sp>
      <p:graphicFrame>
        <p:nvGraphicFramePr>
          <p:cNvPr id="24" name="Graphique 23">
            <a:extLst>
              <a:ext uri="{FF2B5EF4-FFF2-40B4-BE49-F238E27FC236}">
                <a16:creationId xmlns:a16="http://schemas.microsoft.com/office/drawing/2014/main" id="{7FDB7286-74CE-8687-3D75-FADBCD38C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663349"/>
              </p:ext>
            </p:extLst>
          </p:nvPr>
        </p:nvGraphicFramePr>
        <p:xfrm>
          <a:off x="0" y="4297916"/>
          <a:ext cx="4264208" cy="2560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7819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05A4F-3DA7-B0A0-C58A-171AC2353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6B96E44F-68DD-DB28-FF6C-57DDE9204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2. Profiter des subventions cantonales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0FF82A-3220-4EF1-70E4-0B6DB552CD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3A10DE-A2AE-34C6-7A38-C3A06657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"/>
          <a:stretch/>
        </p:blipFill>
        <p:spPr bwMode="auto">
          <a:xfrm>
            <a:off x="1629770" y="1123949"/>
            <a:ext cx="893246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BD5AFE-EAEF-37FA-6E9B-757D55765F92}"/>
              </a:ext>
            </a:extLst>
          </p:cNvPr>
          <p:cNvSpPr txBox="1"/>
          <p:nvPr/>
        </p:nvSpPr>
        <p:spPr>
          <a:xfrm>
            <a:off x="9245609" y="1412876"/>
            <a:ext cx="378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www.leprogrammebatiments.ch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C3E7B317-7118-BF34-D33A-47B7E7C4D6B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4387F5-2715-567E-1C96-00F551230F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pic>
        <p:nvPicPr>
          <p:cNvPr id="9" name="Image 8" descr="Une image contenant clipart, symbole, croquis, Graphique&#10;&#10;Le contenu généré par l’IA peut être incorrect.">
            <a:extLst>
              <a:ext uri="{FF2B5EF4-FFF2-40B4-BE49-F238E27FC236}">
                <a16:creationId xmlns:a16="http://schemas.microsoft.com/office/drawing/2014/main" id="{A6F35B39-B51F-0FDD-AB50-D33E8BAB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853" y="857697"/>
            <a:ext cx="534732" cy="5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28D09-6FB8-4273-CCFF-C12AD1D5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ciel, montagne">
            <a:extLst>
              <a:ext uri="{FF2B5EF4-FFF2-40B4-BE49-F238E27FC236}">
                <a16:creationId xmlns:a16="http://schemas.microsoft.com/office/drawing/2014/main" id="{4F8BEABB-9527-1481-D6A1-9582D07F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25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64972" y="10"/>
            <a:ext cx="12419641" cy="6857990"/>
          </a:xfrm>
          <a:prstGeom prst="rect">
            <a:avLst/>
          </a:prstGeom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B47256EA-69F1-96DE-8884-0F41CDFA18F8}"/>
              </a:ext>
            </a:extLst>
          </p:cNvPr>
          <p:cNvSpPr/>
          <p:nvPr/>
        </p:nvSpPr>
        <p:spPr>
          <a:xfrm>
            <a:off x="-1764555" y="-180985"/>
            <a:ext cx="10127505" cy="7038975"/>
          </a:xfrm>
          <a:prstGeom prst="trapezoid">
            <a:avLst>
              <a:gd name="adj" fmla="val 16446"/>
            </a:avLst>
          </a:prstGeom>
          <a:solidFill>
            <a:schemeClr val="tx2">
              <a:lumMod val="50000"/>
              <a:lumOff val="50000"/>
              <a:alpha val="71765"/>
            </a:schemeClr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2" name="Image 11" descr="Une image contenant dessin humoristique, vitrail, art, fenêtre&#10;&#10;Le contenu généré par l’IA peut être incorrect.">
            <a:extLst>
              <a:ext uri="{FF2B5EF4-FFF2-40B4-BE49-F238E27FC236}">
                <a16:creationId xmlns:a16="http://schemas.microsoft.com/office/drawing/2014/main" id="{18938ED5-45D8-01A4-8403-7D6EE70C5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96" y="4410703"/>
            <a:ext cx="2447297" cy="24472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1664AA7-0702-DB09-B171-226152EC1B98}"/>
              </a:ext>
            </a:extLst>
          </p:cNvPr>
          <p:cNvSpPr txBox="1"/>
          <p:nvPr/>
        </p:nvSpPr>
        <p:spPr>
          <a:xfrm>
            <a:off x="447674" y="888087"/>
            <a:ext cx="360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FFFF"/>
                </a:solidFill>
              </a:rPr>
              <a:t>ORDRE DU JOUR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C99496-602A-9B13-9EF6-F95269D9304C}"/>
              </a:ext>
            </a:extLst>
          </p:cNvPr>
          <p:cNvSpPr txBox="1"/>
          <p:nvPr/>
        </p:nvSpPr>
        <p:spPr>
          <a:xfrm>
            <a:off x="457198" y="1670210"/>
            <a:ext cx="72009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CH" sz="1600" b="1" dirty="0">
                <a:solidFill>
                  <a:srgbClr val="FFFFFF"/>
                </a:solidFill>
                <a:latin typeface="Aptos" panose="020B0004020202020204" pitchFamily="34" charset="0"/>
              </a:rPr>
              <a:t>MOT DE BIENVENUE, </a:t>
            </a:r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Yves Balet Commune de Nendaz</a:t>
            </a:r>
          </a:p>
          <a:p>
            <a:pPr marL="342900" indent="-342900">
              <a:buAutoNum type="arabicPeriod"/>
            </a:pPr>
            <a:endParaRPr lang="fr-CH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AutoNum type="arabicPeriod"/>
            </a:pPr>
            <a:r>
              <a:rPr lang="fr-CH" sz="1600" b="1" dirty="0">
                <a:solidFill>
                  <a:srgbClr val="FFFFFF"/>
                </a:solidFill>
                <a:latin typeface="Aptos" panose="020B0004020202020204" pitchFamily="34" charset="0"/>
              </a:rPr>
              <a:t>LA NOUVELLE LOI SUR L’ÉNERGIE, </a:t>
            </a:r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Célien </a:t>
            </a:r>
            <a:r>
              <a:rPr lang="fr-CH" sz="1600" dirty="0" err="1">
                <a:solidFill>
                  <a:srgbClr val="FFFFFF"/>
                </a:solidFill>
                <a:latin typeface="Aptos" panose="020B0004020202020204" pitchFamily="34" charset="0"/>
              </a:rPr>
              <a:t>Bruchez</a:t>
            </a:r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 SEFH</a:t>
            </a:r>
          </a:p>
          <a:p>
            <a:pPr marL="342900" indent="-342900">
              <a:buAutoNum type="arabicPeriod"/>
            </a:pPr>
            <a:endParaRPr lang="fr-CH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AutoNum type="arabicPeriod"/>
            </a:pPr>
            <a:r>
              <a:rPr lang="fr-CH" sz="1600" b="1" dirty="0">
                <a:solidFill>
                  <a:srgbClr val="FFFFFF"/>
                </a:solidFill>
                <a:latin typeface="Aptos" panose="020B0004020202020204" pitchFamily="34" charset="0"/>
              </a:rPr>
              <a:t>LES ÉTAPES D’UNE RÉNOVATION, </a:t>
            </a:r>
            <a:r>
              <a:rPr lang="fr-CH" sz="1600" dirty="0">
                <a:solidFill>
                  <a:srgbClr val="FFFFFF"/>
                </a:solidFill>
                <a:latin typeface="Aptos" panose="020B0004020202020204" pitchFamily="34" charset="0"/>
              </a:rPr>
              <a:t>Mathieu Gasser GENEDIS</a:t>
            </a:r>
          </a:p>
          <a:p>
            <a:pPr marL="342900" indent="-342900">
              <a:buAutoNum type="arabicPeriod"/>
            </a:pPr>
            <a:endParaRPr lang="fr-CH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fr-CH" sz="1600" b="1" dirty="0">
                <a:solidFill>
                  <a:srgbClr val="FFFFFF"/>
                </a:solidFill>
                <a:latin typeface="Aptos" panose="020B0004020202020204" pitchFamily="34" charset="0"/>
              </a:rPr>
              <a:t>QUESTIONS ET ÉCHANGES</a:t>
            </a:r>
          </a:p>
          <a:p>
            <a:pPr marL="342900" indent="-342900">
              <a:buFontTx/>
              <a:buAutoNum type="arabicPeriod"/>
            </a:pPr>
            <a:endParaRPr lang="fr-CH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fr-CH" sz="1600" b="1" dirty="0">
                <a:solidFill>
                  <a:srgbClr val="FFFFFF"/>
                </a:solidFill>
                <a:latin typeface="Aptos" panose="020B0004020202020204" pitchFamily="34" charset="0"/>
              </a:rPr>
              <a:t>VERRE DE L’AMITIÉ ET APÉRITIF</a:t>
            </a:r>
            <a:endParaRPr lang="fr-CH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AutoNum type="arabicPeriod"/>
            </a:pPr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</p:txBody>
      </p:sp>
      <p:pic>
        <p:nvPicPr>
          <p:cNvPr id="2" name="Grafik 85">
            <a:extLst>
              <a:ext uri="{FF2B5EF4-FFF2-40B4-BE49-F238E27FC236}">
                <a16:creationId xmlns:a16="http://schemas.microsoft.com/office/drawing/2014/main" id="{34B5A5BD-EC03-00CA-5C70-CE86AA4C4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3" y="5513351"/>
            <a:ext cx="3191680" cy="13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99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02628-8259-7D9E-2FA4-4EBA84169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048EB9F3-C354-9406-01CD-3C9601F84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2. Profiter des subventions cantonales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219EBB-94CA-080F-67C9-E051E32B29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B24C44-0233-6A0A-9F3E-D570593A1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"/>
          <a:stretch/>
        </p:blipFill>
        <p:spPr bwMode="auto">
          <a:xfrm>
            <a:off x="7652994" y="1123949"/>
            <a:ext cx="4271311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53517E-0073-A687-9174-C2C7CE245289}"/>
              </a:ext>
            </a:extLst>
          </p:cNvPr>
          <p:cNvSpPr txBox="1"/>
          <p:nvPr/>
        </p:nvSpPr>
        <p:spPr>
          <a:xfrm>
            <a:off x="900000" y="1628507"/>
            <a:ext cx="92955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Procédure de demande : </a:t>
            </a:r>
          </a:p>
          <a:p>
            <a:endParaRPr lang="fr-CH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Choix du programme (à la suite d’un CECB+ par exemple)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Demande auprès du Canton (avant les travaux !)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Accusé de réception du Canton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Réalisation des travaux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Clôture de la demande 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Versement de la subvention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5DC307-30FF-58C8-4F74-136F6615052D}"/>
              </a:ext>
            </a:extLst>
          </p:cNvPr>
          <p:cNvSpPr txBox="1"/>
          <p:nvPr/>
        </p:nvSpPr>
        <p:spPr>
          <a:xfrm>
            <a:off x="9182100" y="3602781"/>
            <a:ext cx="30099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b="0" i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M-01 (isolation thermique) </a:t>
            </a:r>
          </a:p>
          <a:p>
            <a:r>
              <a:rPr lang="fr-CH" sz="11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Dès 10’000 CHF de subvention (= 145 m2 isolés), CECB+ obligatoire</a:t>
            </a:r>
            <a:r>
              <a:rPr lang="fr-CH" sz="11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fr-CH" sz="1100" i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M-10 (augmentation de classes CECB)</a:t>
            </a:r>
          </a:p>
          <a:p>
            <a:r>
              <a:rPr lang="fr-CH" sz="11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CECB+ obligatoire</a:t>
            </a:r>
          </a:p>
          <a:p>
            <a:r>
              <a:rPr lang="fr-CH" sz="1100" i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M-05 (installation PAC)</a:t>
            </a:r>
          </a:p>
          <a:p>
            <a:r>
              <a:rPr lang="fr-CH" sz="11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 système module nécessaire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7EB21F3E-15E0-C6FC-57D6-F486E3B0B4D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245DF2-6756-0975-8BD1-1D693A5AAE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</p:spTree>
    <p:extLst>
      <p:ext uri="{BB962C8B-B14F-4D97-AF65-F5344CB8AC3E}">
        <p14:creationId xmlns:p14="http://schemas.microsoft.com/office/powerpoint/2010/main" val="2434093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B0D69-9528-09BD-8737-C1AE2444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7C526D20-9BC6-CFC7-13F6-691675DC3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2. Profiter des subventions cantonales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1DEA43-C71C-4BE1-4444-71E461010D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D431F0-F755-CE8C-BF39-405746376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"/>
          <a:stretch/>
        </p:blipFill>
        <p:spPr bwMode="auto">
          <a:xfrm>
            <a:off x="7652994" y="1123949"/>
            <a:ext cx="4271311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A49D66-3489-2B70-8D5C-AB6C5A6B3C4C}"/>
              </a:ext>
            </a:extLst>
          </p:cNvPr>
          <p:cNvSpPr txBox="1"/>
          <p:nvPr/>
        </p:nvSpPr>
        <p:spPr>
          <a:xfrm>
            <a:off x="899999" y="1628775"/>
            <a:ext cx="9295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Procédure de demande : </a:t>
            </a:r>
          </a:p>
          <a:p>
            <a:endParaRPr lang="fr-CH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Choix du programme (à la suite d’un CECB+ par exemple)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Demande auprès du Canton (avant les travaux !)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Accusé de réception du Canton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Promesse de subvention 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Réalisation des travaux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Clôture de la demande 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Versement de la su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EA0B82-02D6-F12E-73AC-5ABFB8B1772B}"/>
              </a:ext>
            </a:extLst>
          </p:cNvPr>
          <p:cNvSpPr txBox="1"/>
          <p:nvPr/>
        </p:nvSpPr>
        <p:spPr>
          <a:xfrm>
            <a:off x="2651760" y="1527750"/>
            <a:ext cx="5951220" cy="4247317"/>
          </a:xfrm>
          <a:prstGeom prst="rect">
            <a:avLst/>
          </a:prstGeom>
          <a:solidFill>
            <a:srgbClr val="FFFF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1"/>
            <a:endParaRPr lang="fr-CH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 réalise la demande ?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propriétaire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bureau technique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installateur </a:t>
            </a:r>
          </a:p>
          <a:p>
            <a:pPr lvl="1"/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lvl="1"/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Validité ?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principe 24 mois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sibilité de prolonger 12 mois </a:t>
            </a:r>
          </a:p>
          <a:p>
            <a:pPr lvl="1"/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Combien ça coûte ?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dépend de la complexité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fr-CH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env. 1’500 CHF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E52DCDB6-16C3-EE8F-5B8C-08045363A52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C27B728-9681-9E2D-063F-0A29E7AF35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</p:spTree>
    <p:extLst>
      <p:ext uri="{BB962C8B-B14F-4D97-AF65-F5344CB8AC3E}">
        <p14:creationId xmlns:p14="http://schemas.microsoft.com/office/powerpoint/2010/main" val="2593984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E36F5-9BA5-1A01-6956-6AE050D90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B89048A5-04AC-4C52-1D87-EBBB55BFE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3. Revaloriser son bien immobilier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88803D-1EC3-4794-8AA0-7D0437A1BF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2D56C296-6FD4-5C44-EFE5-379028221B6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48FFE18-1698-8C82-6E21-2021B6545B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FD9B47-9E04-E7F5-A5FF-AD4EA07F3B1D}"/>
              </a:ext>
            </a:extLst>
          </p:cNvPr>
          <p:cNvSpPr/>
          <p:nvPr/>
        </p:nvSpPr>
        <p:spPr>
          <a:xfrm>
            <a:off x="4749800" y="2120900"/>
            <a:ext cx="755650" cy="203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030" name="Picture 6" descr="maison chauffage symbole marque dans rempli style 47628958 Art vectoriel  chez Vecteezy">
            <a:extLst>
              <a:ext uri="{FF2B5EF4-FFF2-40B4-BE49-F238E27FC236}">
                <a16:creationId xmlns:a16="http://schemas.microsoft.com/office/drawing/2014/main" id="{FA25C7CB-4626-0AC0-CB48-52601153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1" y="2373898"/>
            <a:ext cx="2532017" cy="25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5A2B06-7BA4-E6DD-5CEF-175EF5BC5C45}"/>
              </a:ext>
            </a:extLst>
          </p:cNvPr>
          <p:cNvSpPr txBox="1"/>
          <p:nvPr/>
        </p:nvSpPr>
        <p:spPr>
          <a:xfrm>
            <a:off x="2838460" y="2424308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Toiture : 50 ans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34F8BED-77C1-B99A-32D6-4C92BBCACAD7}"/>
              </a:ext>
            </a:extLst>
          </p:cNvPr>
          <p:cNvCxnSpPr/>
          <p:nvPr/>
        </p:nvCxnSpPr>
        <p:spPr>
          <a:xfrm flipH="1">
            <a:off x="2168434" y="2593585"/>
            <a:ext cx="670026" cy="280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E99F061-CFD6-F11F-E2F0-B13FBFF7E16A}"/>
              </a:ext>
            </a:extLst>
          </p:cNvPr>
          <p:cNvSpPr txBox="1"/>
          <p:nvPr/>
        </p:nvSpPr>
        <p:spPr>
          <a:xfrm>
            <a:off x="2956724" y="2901701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Fenêtres : 25 ans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79427A-F0FC-0588-E00E-8A148F722EDF}"/>
              </a:ext>
            </a:extLst>
          </p:cNvPr>
          <p:cNvSpPr/>
          <p:nvPr/>
        </p:nvSpPr>
        <p:spPr>
          <a:xfrm>
            <a:off x="1929770" y="3205832"/>
            <a:ext cx="153155" cy="206124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3E21C-1CA8-8E5B-0B63-CE22AE725909}"/>
              </a:ext>
            </a:extLst>
          </p:cNvPr>
          <p:cNvSpPr/>
          <p:nvPr/>
        </p:nvSpPr>
        <p:spPr>
          <a:xfrm>
            <a:off x="2082170" y="3205832"/>
            <a:ext cx="153155" cy="206124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DE4DC9-1AEA-7B4A-0F0B-C024B05FC3BE}"/>
              </a:ext>
            </a:extLst>
          </p:cNvPr>
          <p:cNvSpPr/>
          <p:nvPr/>
        </p:nvSpPr>
        <p:spPr>
          <a:xfrm>
            <a:off x="1929015" y="3365001"/>
            <a:ext cx="153155" cy="166392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2417E0-F1DE-2B91-5DD3-8A60F9C2864A}"/>
              </a:ext>
            </a:extLst>
          </p:cNvPr>
          <p:cNvSpPr/>
          <p:nvPr/>
        </p:nvSpPr>
        <p:spPr>
          <a:xfrm>
            <a:off x="2083796" y="3365001"/>
            <a:ext cx="153155" cy="166392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D51CBBD-E534-85B4-4F5C-5E155566051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292350" y="3070978"/>
            <a:ext cx="664374" cy="267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FFB1207-81BD-9AAC-11AF-13F3867E9E18}"/>
              </a:ext>
            </a:extLst>
          </p:cNvPr>
          <p:cNvSpPr txBox="1"/>
          <p:nvPr/>
        </p:nvSpPr>
        <p:spPr>
          <a:xfrm>
            <a:off x="2760541" y="3910754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Chauffage : 25 ans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2735063-D0EB-3DB8-1071-FB830BF5086B}"/>
              </a:ext>
            </a:extLst>
          </p:cNvPr>
          <p:cNvCxnSpPr/>
          <p:nvPr/>
        </p:nvCxnSpPr>
        <p:spPr>
          <a:xfrm flipH="1">
            <a:off x="2189647" y="4106987"/>
            <a:ext cx="570894" cy="1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7421D96B-2BF9-0EAB-F0C2-6DAE90967208}"/>
              </a:ext>
            </a:extLst>
          </p:cNvPr>
          <p:cNvSpPr txBox="1"/>
          <p:nvPr/>
        </p:nvSpPr>
        <p:spPr>
          <a:xfrm>
            <a:off x="2760541" y="3465567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Façades : 40 ans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51706F5-2880-B556-BC31-13E369B55E59}"/>
              </a:ext>
            </a:extLst>
          </p:cNvPr>
          <p:cNvCxnSpPr>
            <a:stCxn id="31" idx="1"/>
          </p:cNvCxnSpPr>
          <p:nvPr/>
        </p:nvCxnSpPr>
        <p:spPr>
          <a:xfrm flipH="1">
            <a:off x="2475094" y="3634844"/>
            <a:ext cx="285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F274F1DF-C149-32E2-4F64-8E3DBE7BF1D5}"/>
              </a:ext>
            </a:extLst>
          </p:cNvPr>
          <p:cNvSpPr txBox="1"/>
          <p:nvPr/>
        </p:nvSpPr>
        <p:spPr>
          <a:xfrm>
            <a:off x="6564000" y="1132685"/>
            <a:ext cx="55790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Exemple : </a:t>
            </a:r>
          </a:p>
          <a:p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Bâtiment construit en 1980, chaudière de 2010, fenêtres remplacées en 2000. Projet d’isolation et d’installation d’une PAC.</a:t>
            </a: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Toiture</a:t>
            </a:r>
            <a:r>
              <a:rPr lang="fr-CH" sz="16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		45 ans (90%*)	140’000 CHF**</a:t>
            </a:r>
          </a:p>
          <a:p>
            <a:r>
              <a:rPr lang="fr-CH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façades: </a:t>
            </a:r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0 ans (0%*)	120’000 CHF**</a:t>
            </a:r>
            <a:endParaRPr lang="fr-CH" sz="16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Peinture façades</a:t>
            </a:r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	45 ans (110%*)	15’000 CHF**</a:t>
            </a:r>
          </a:p>
          <a:p>
            <a:r>
              <a:rPr lang="fr-CH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Fenêtres</a:t>
            </a:r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		25 ans (100%*)	35’000 CHF**</a:t>
            </a:r>
          </a:p>
          <a:p>
            <a:r>
              <a:rPr lang="fr-CH" sz="1600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Chauffage</a:t>
            </a:r>
            <a:r>
              <a:rPr lang="fr-CH" sz="16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	15 ans (60%*)	50’000 CHF**</a:t>
            </a: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*durée de vie réalisée</a:t>
            </a:r>
          </a:p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 montant d’assainissement total</a:t>
            </a:r>
            <a:endParaRPr lang="fr-CH" sz="14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Montant total : 		360’000 CHF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Maintien de la valeur :	191’000 CHF (53%)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Revalorisation :		169’000 CHF (47%)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Subventions : 		40’000 CHF</a:t>
            </a: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Défiscalisation : </a:t>
            </a:r>
            <a:r>
              <a:rPr lang="fr-CH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72’000 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CHF</a:t>
            </a:r>
            <a:endParaRPr lang="fr-CH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Montant net d’investissement : 248’000 CHF</a:t>
            </a:r>
            <a:endParaRPr lang="fr-CH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F48990-F1AA-D27C-3C27-5C8FF7DDEE46}"/>
              </a:ext>
            </a:extLst>
          </p:cNvPr>
          <p:cNvSpPr txBox="1"/>
          <p:nvPr/>
        </p:nvSpPr>
        <p:spPr>
          <a:xfrm>
            <a:off x="899999" y="1270039"/>
            <a:ext cx="6062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valeur d’un bien diminue avec le temps !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b="1" i="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Durée de vie standard des éléments : </a:t>
            </a:r>
            <a:endParaRPr lang="fr-CH" b="1" i="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72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FA8EF-427A-C4C7-D20A-D982ECC4C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D7ABC5C9-AEE4-973A-47C3-54BF4B0CD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3. Revaloriser son bien immobilier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C96394-AB21-68FF-AFD7-5BF3466336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4F693A69-0143-E0E5-0E5E-758B8BB848B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0CB9295-57FB-7EB4-66E8-E03C9A5D06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B45806-71C1-96D2-0368-E16CECDC2ADD}"/>
              </a:ext>
            </a:extLst>
          </p:cNvPr>
          <p:cNvSpPr/>
          <p:nvPr/>
        </p:nvSpPr>
        <p:spPr>
          <a:xfrm>
            <a:off x="4749800" y="2120900"/>
            <a:ext cx="755650" cy="203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030" name="Picture 6" descr="maison chauffage symbole marque dans rempli style 47628958 Art vectoriel  chez Vecteezy">
            <a:extLst>
              <a:ext uri="{FF2B5EF4-FFF2-40B4-BE49-F238E27FC236}">
                <a16:creationId xmlns:a16="http://schemas.microsoft.com/office/drawing/2014/main" id="{2922C207-1A6D-DEED-19B1-790DC96F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1" y="2373898"/>
            <a:ext cx="2532017" cy="25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71A518-6D23-6B70-6574-2CC9D2454B6D}"/>
              </a:ext>
            </a:extLst>
          </p:cNvPr>
          <p:cNvSpPr txBox="1"/>
          <p:nvPr/>
        </p:nvSpPr>
        <p:spPr>
          <a:xfrm>
            <a:off x="2838460" y="2424308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Toiture : 50 ans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3815253-E6A5-83A3-C8C6-A307DAFAF68A}"/>
              </a:ext>
            </a:extLst>
          </p:cNvPr>
          <p:cNvCxnSpPr/>
          <p:nvPr/>
        </p:nvCxnSpPr>
        <p:spPr>
          <a:xfrm flipH="1">
            <a:off x="2168434" y="2593585"/>
            <a:ext cx="670026" cy="280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BE64709-04DD-1AF2-AAF6-4D21AC84BF0C}"/>
              </a:ext>
            </a:extLst>
          </p:cNvPr>
          <p:cNvSpPr txBox="1"/>
          <p:nvPr/>
        </p:nvSpPr>
        <p:spPr>
          <a:xfrm>
            <a:off x="2956724" y="2901701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Fenêtres : 25 ans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8D5BC2-4382-5D37-A727-A96C568345B8}"/>
              </a:ext>
            </a:extLst>
          </p:cNvPr>
          <p:cNvSpPr/>
          <p:nvPr/>
        </p:nvSpPr>
        <p:spPr>
          <a:xfrm>
            <a:off x="1929770" y="3205832"/>
            <a:ext cx="153155" cy="206124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D62091-381A-7B20-B96A-6346EC32C5D2}"/>
              </a:ext>
            </a:extLst>
          </p:cNvPr>
          <p:cNvSpPr/>
          <p:nvPr/>
        </p:nvSpPr>
        <p:spPr>
          <a:xfrm>
            <a:off x="2082170" y="3205832"/>
            <a:ext cx="153155" cy="206124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269A82-8514-D4C1-CD23-88A055690C12}"/>
              </a:ext>
            </a:extLst>
          </p:cNvPr>
          <p:cNvSpPr/>
          <p:nvPr/>
        </p:nvSpPr>
        <p:spPr>
          <a:xfrm>
            <a:off x="1929015" y="3365001"/>
            <a:ext cx="153155" cy="166392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4D0340-A66F-1FF9-C4BF-071D74C64C2B}"/>
              </a:ext>
            </a:extLst>
          </p:cNvPr>
          <p:cNvSpPr/>
          <p:nvPr/>
        </p:nvSpPr>
        <p:spPr>
          <a:xfrm>
            <a:off x="2083796" y="3365001"/>
            <a:ext cx="153155" cy="166392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DA02731-B486-9503-98BF-30AA15681722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292350" y="3070978"/>
            <a:ext cx="664374" cy="267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9D9DC0F2-DEA6-0577-3FF6-5FD7402AA9D6}"/>
              </a:ext>
            </a:extLst>
          </p:cNvPr>
          <p:cNvSpPr txBox="1"/>
          <p:nvPr/>
        </p:nvSpPr>
        <p:spPr>
          <a:xfrm>
            <a:off x="2760541" y="3910754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Chauffage : 25 ans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8006185-0131-BB32-1B7E-FBEC68CC1FE0}"/>
              </a:ext>
            </a:extLst>
          </p:cNvPr>
          <p:cNvCxnSpPr/>
          <p:nvPr/>
        </p:nvCxnSpPr>
        <p:spPr>
          <a:xfrm flipH="1">
            <a:off x="2189647" y="4106987"/>
            <a:ext cx="570894" cy="1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6675E116-FFDA-60C0-F547-9949760CD95A}"/>
              </a:ext>
            </a:extLst>
          </p:cNvPr>
          <p:cNvSpPr txBox="1"/>
          <p:nvPr/>
        </p:nvSpPr>
        <p:spPr>
          <a:xfrm>
            <a:off x="2760541" y="3465567"/>
            <a:ext cx="21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Façades : 40 ans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A2887A1-FE9B-0CE0-A8C5-FB1AC1B634E1}"/>
              </a:ext>
            </a:extLst>
          </p:cNvPr>
          <p:cNvCxnSpPr>
            <a:stCxn id="31" idx="1"/>
          </p:cNvCxnSpPr>
          <p:nvPr/>
        </p:nvCxnSpPr>
        <p:spPr>
          <a:xfrm flipH="1">
            <a:off x="2475094" y="3634844"/>
            <a:ext cx="285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CC93771B-56EE-BF7A-A3AF-A5A9A9CE87AC}"/>
              </a:ext>
            </a:extLst>
          </p:cNvPr>
          <p:cNvSpPr txBox="1"/>
          <p:nvPr/>
        </p:nvSpPr>
        <p:spPr>
          <a:xfrm>
            <a:off x="6564000" y="1132685"/>
            <a:ext cx="557907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Exemple : </a:t>
            </a:r>
          </a:p>
          <a:p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Bâtiment construit en 1980, chaudière de 2010, fenêtres remplacées en 2000. Projet d’isolation et d’installation d’une PAC.</a:t>
            </a: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Toiture</a:t>
            </a:r>
            <a:r>
              <a:rPr lang="fr-CH" sz="16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		45 ans (90%*)	140’000 CHF**</a:t>
            </a:r>
          </a:p>
          <a:p>
            <a:r>
              <a:rPr lang="fr-CH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façades: </a:t>
            </a:r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0 ans (0%*)	120’000 CHF**</a:t>
            </a:r>
            <a:endParaRPr lang="fr-CH" sz="16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Peinture façades</a:t>
            </a:r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	45 ans (110%*)	15’000 CHF**</a:t>
            </a:r>
          </a:p>
          <a:p>
            <a:r>
              <a:rPr lang="fr-CH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Fenêtres</a:t>
            </a:r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		25 ans (100%*)	35’000 CHF**</a:t>
            </a:r>
          </a:p>
          <a:p>
            <a:r>
              <a:rPr lang="fr-CH" sz="1600" i="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Chauffage</a:t>
            </a:r>
            <a:r>
              <a:rPr lang="fr-CH" sz="16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	15 ans (60%*)	50’000 CHF**</a:t>
            </a: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*durée de vie réalisée</a:t>
            </a:r>
          </a:p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 montant d’assainissement total</a:t>
            </a:r>
            <a:endParaRPr lang="fr-CH" sz="14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Montant total : 	360’000 CHF</a:t>
            </a:r>
          </a:p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Maintien de la valeur :	191’000 CHF (53%)</a:t>
            </a:r>
          </a:p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Revalorisation :	169’000 CHF (47%)</a:t>
            </a:r>
          </a:p>
          <a:p>
            <a:endParaRPr lang="fr-CH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Subventions : 	40’000 CHF</a:t>
            </a:r>
          </a:p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Défiscalisation :	72’000 CHF</a:t>
            </a:r>
          </a:p>
          <a:p>
            <a:endParaRPr lang="fr-CH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Montant net d’investissement : 248’000 CHF</a:t>
            </a:r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456017-2195-191F-8C24-AE56D82A176B}"/>
              </a:ext>
            </a:extLst>
          </p:cNvPr>
          <p:cNvSpPr txBox="1"/>
          <p:nvPr/>
        </p:nvSpPr>
        <p:spPr>
          <a:xfrm>
            <a:off x="899999" y="1270039"/>
            <a:ext cx="6062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valeur d’un bien diminue avec le temps !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b="1" i="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Durée de vie standard des éléments : </a:t>
            </a:r>
            <a:endParaRPr lang="fr-CH" b="1" i="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C230132-7453-C7B5-98EE-35DE4EFF0862}"/>
              </a:ext>
            </a:extLst>
          </p:cNvPr>
          <p:cNvSpPr txBox="1"/>
          <p:nvPr/>
        </p:nvSpPr>
        <p:spPr>
          <a:xfrm rot="1432362">
            <a:off x="9839325" y="3910754"/>
            <a:ext cx="2105025" cy="83099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16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diminution des charges n’est pas prise en compte !</a:t>
            </a:r>
          </a:p>
        </p:txBody>
      </p:sp>
    </p:spTree>
    <p:extLst>
      <p:ext uri="{BB962C8B-B14F-4D97-AF65-F5344CB8AC3E}">
        <p14:creationId xmlns:p14="http://schemas.microsoft.com/office/powerpoint/2010/main" val="3305970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349FF-D3AB-7101-E2AD-58A66F3C2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4ADC482B-90AA-9832-F34C-10D45E139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3. Revaloriser son bien immobilier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163814-80AB-F898-11E7-4EFD6BD95E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6146" name="Picture 2" descr="Besoins de chaleur et CECB - energie-environnement.ch">
            <a:extLst>
              <a:ext uri="{FF2B5EF4-FFF2-40B4-BE49-F238E27FC236}">
                <a16:creationId xmlns:a16="http://schemas.microsoft.com/office/drawing/2014/main" id="{7B4454C4-0A36-1C6E-6751-48834D0F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21" y="1838587"/>
            <a:ext cx="5678089" cy="37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auffage icons set linéaire. Fine ligne contour des symboles. Chaudières,  radiateurs, thermostat. Le gaz naturel, l'électricité, les combustibles  solides, pellet, chaudières solaires. Vecteur isolé Image Vectorielle Stock  - Alamy">
            <a:extLst>
              <a:ext uri="{FF2B5EF4-FFF2-40B4-BE49-F238E27FC236}">
                <a16:creationId xmlns:a16="http://schemas.microsoft.com/office/drawing/2014/main" id="{F4288A9D-C26A-6880-3C5F-084666CDC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2" t="71158" b="11759"/>
          <a:stretch/>
        </p:blipFill>
        <p:spPr bwMode="auto">
          <a:xfrm>
            <a:off x="8315325" y="2708719"/>
            <a:ext cx="981075" cy="86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llustrations, cliparts, dessins animés et icônes de vecteur de pompe à chaleur modifiable. - pompe à chaleur">
            <a:extLst>
              <a:ext uri="{FF2B5EF4-FFF2-40B4-BE49-F238E27FC236}">
                <a16:creationId xmlns:a16="http://schemas.microsoft.com/office/drawing/2014/main" id="{88D1CDCF-0530-AD83-5222-B824740AB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2" r="67985" b="27126"/>
          <a:stretch/>
        </p:blipFill>
        <p:spPr bwMode="auto">
          <a:xfrm>
            <a:off x="9065463" y="4493196"/>
            <a:ext cx="1043072" cy="7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 : double flèche verticale 2">
            <a:extLst>
              <a:ext uri="{FF2B5EF4-FFF2-40B4-BE49-F238E27FC236}">
                <a16:creationId xmlns:a16="http://schemas.microsoft.com/office/drawing/2014/main" id="{4D50D69E-7EDF-1534-9B66-639B53F081A3}"/>
              </a:ext>
            </a:extLst>
          </p:cNvPr>
          <p:cNvSpPr/>
          <p:nvPr/>
        </p:nvSpPr>
        <p:spPr>
          <a:xfrm>
            <a:off x="8477250" y="3952875"/>
            <a:ext cx="342900" cy="1381125"/>
          </a:xfrm>
          <a:prstGeom prst="upDownArrow">
            <a:avLst/>
          </a:prstGeom>
          <a:gradFill>
            <a:gsLst>
              <a:gs pos="0">
                <a:srgbClr val="FFC000"/>
              </a:gs>
              <a:gs pos="37000">
                <a:schemeClr val="tx1">
                  <a:lumMod val="75000"/>
                </a:schemeClr>
              </a:gs>
              <a:gs pos="83000">
                <a:schemeClr val="tx1">
                  <a:lumMod val="7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Flèche : double flèche verticale 3">
            <a:extLst>
              <a:ext uri="{FF2B5EF4-FFF2-40B4-BE49-F238E27FC236}">
                <a16:creationId xmlns:a16="http://schemas.microsoft.com/office/drawing/2014/main" id="{A6382E65-040E-0457-DDE0-326B35DB8A1D}"/>
              </a:ext>
            </a:extLst>
          </p:cNvPr>
          <p:cNvSpPr/>
          <p:nvPr/>
        </p:nvSpPr>
        <p:spPr>
          <a:xfrm>
            <a:off x="8055622" y="2447924"/>
            <a:ext cx="342900" cy="2886075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152" name="Picture 8" descr="Fernwärme: Über 741 lizenzfreie lizenzierbare Stockillustrationen und  -zeichnungen | Shutterstock">
            <a:extLst>
              <a:ext uri="{FF2B5EF4-FFF2-40B4-BE49-F238E27FC236}">
                <a16:creationId xmlns:a16="http://schemas.microsoft.com/office/drawing/2014/main" id="{36976CD5-A91A-8B44-C8AD-3932A5866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9643" r="73819" b="57500"/>
          <a:stretch/>
        </p:blipFill>
        <p:spPr bwMode="auto">
          <a:xfrm>
            <a:off x="9348118" y="2587604"/>
            <a:ext cx="1096714" cy="97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833A966-ED94-05CA-D2E2-6C6D81B6A924}"/>
              </a:ext>
            </a:extLst>
          </p:cNvPr>
          <p:cNvSpPr txBox="1"/>
          <p:nvPr/>
        </p:nvSpPr>
        <p:spPr>
          <a:xfrm>
            <a:off x="899999" y="1270039"/>
            <a:ext cx="606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Assainir le bâtiment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DAC50E-57DB-BE9B-17E7-BEDE9319FFCB}"/>
              </a:ext>
            </a:extLst>
          </p:cNvPr>
          <p:cNvSpPr txBox="1"/>
          <p:nvPr/>
        </p:nvSpPr>
        <p:spPr>
          <a:xfrm>
            <a:off x="8582025" y="2447924"/>
            <a:ext cx="523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7CE8CB-098E-1D5B-8845-50DB598A8D7B}"/>
              </a:ext>
            </a:extLst>
          </p:cNvPr>
          <p:cNvSpPr txBox="1"/>
          <p:nvPr/>
        </p:nvSpPr>
        <p:spPr>
          <a:xfrm>
            <a:off x="9661254" y="2429992"/>
            <a:ext cx="523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</a:t>
            </a:r>
            <a:endParaRPr lang="fr-CH" sz="1200" b="1" i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4F7AF4-D4A8-8004-BE6A-49524745420F}"/>
              </a:ext>
            </a:extLst>
          </p:cNvPr>
          <p:cNvSpPr txBox="1"/>
          <p:nvPr/>
        </p:nvSpPr>
        <p:spPr>
          <a:xfrm>
            <a:off x="9029701" y="4239924"/>
            <a:ext cx="154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Pompe à chaleur</a:t>
            </a:r>
            <a:endParaRPr lang="fr-CH" sz="1200" b="1" i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E6B775B8-A91F-68FF-650E-2472561599C7}"/>
              </a:ext>
            </a:extLst>
          </p:cNvPr>
          <p:cNvSpPr/>
          <p:nvPr/>
        </p:nvSpPr>
        <p:spPr>
          <a:xfrm rot="10800000">
            <a:off x="1216820" y="2476500"/>
            <a:ext cx="514350" cy="3095625"/>
          </a:xfrm>
          <a:prstGeom prst="rtTriangle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37000">
                <a:schemeClr val="tx1">
                  <a:lumMod val="75000"/>
                </a:schemeClr>
              </a:gs>
              <a:gs pos="83000">
                <a:srgbClr val="FFC000"/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2D1AB-BB30-930A-582D-DD915AD8541B}"/>
              </a:ext>
            </a:extLst>
          </p:cNvPr>
          <p:cNvSpPr/>
          <p:nvPr/>
        </p:nvSpPr>
        <p:spPr>
          <a:xfrm>
            <a:off x="3748685" y="2781861"/>
            <a:ext cx="352425" cy="6307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BC0607F-888D-5E9A-20C3-3A84A7FB4712}"/>
              </a:ext>
            </a:extLst>
          </p:cNvPr>
          <p:cNvSpPr txBox="1"/>
          <p:nvPr/>
        </p:nvSpPr>
        <p:spPr>
          <a:xfrm rot="16200000">
            <a:off x="578928" y="3373536"/>
            <a:ext cx="2009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Frais liés au chauffage</a:t>
            </a:r>
            <a:endParaRPr lang="fr-CH" sz="1200" b="1" i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5FFCE-1CF5-ACF6-0C68-CFE66FBD4D79}"/>
              </a:ext>
            </a:extLst>
          </p:cNvPr>
          <p:cNvSpPr/>
          <p:nvPr/>
        </p:nvSpPr>
        <p:spPr>
          <a:xfrm>
            <a:off x="2676006" y="3441700"/>
            <a:ext cx="1962669" cy="10451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9511B1-63A6-EEEC-0149-7313B6A5582D}"/>
              </a:ext>
            </a:extLst>
          </p:cNvPr>
          <p:cNvSpPr/>
          <p:nvPr/>
        </p:nvSpPr>
        <p:spPr>
          <a:xfrm>
            <a:off x="3187451" y="2867029"/>
            <a:ext cx="352425" cy="5389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AB308-1767-07B3-19EB-1BA5000B3402}"/>
              </a:ext>
            </a:extLst>
          </p:cNvPr>
          <p:cNvSpPr/>
          <p:nvPr/>
        </p:nvSpPr>
        <p:spPr>
          <a:xfrm>
            <a:off x="2634187" y="3028229"/>
            <a:ext cx="352425" cy="3777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Organigramme : Terminateur 1">
            <a:extLst>
              <a:ext uri="{FF2B5EF4-FFF2-40B4-BE49-F238E27FC236}">
                <a16:creationId xmlns:a16="http://schemas.microsoft.com/office/drawing/2014/main" id="{3BFC2462-E801-47A8-F272-51B11B076CD0}"/>
              </a:ext>
            </a:extLst>
          </p:cNvPr>
          <p:cNvSpPr/>
          <p:nvPr/>
        </p:nvSpPr>
        <p:spPr>
          <a:xfrm>
            <a:off x="2277670" y="1838587"/>
            <a:ext cx="2942030" cy="1590413"/>
          </a:xfrm>
          <a:prstGeom prst="flowChartTerminator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noFill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9A25F6-5156-E3C7-128C-51265CBF94D9}"/>
              </a:ext>
            </a:extLst>
          </p:cNvPr>
          <p:cNvSpPr/>
          <p:nvPr/>
        </p:nvSpPr>
        <p:spPr>
          <a:xfrm>
            <a:off x="4724400" y="3886200"/>
            <a:ext cx="352425" cy="6307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E35EFB38-B05A-EBA1-A42B-1DC8C45CF019}"/>
              </a:ext>
            </a:extLst>
          </p:cNvPr>
          <p:cNvSpPr/>
          <p:nvPr/>
        </p:nvSpPr>
        <p:spPr>
          <a:xfrm>
            <a:off x="2344345" y="4474145"/>
            <a:ext cx="2942030" cy="859853"/>
          </a:xfrm>
          <a:prstGeom prst="flowChartTerminator">
            <a:avLst/>
          </a:prstGeom>
          <a:solidFill>
            <a:srgbClr val="FFFFFF"/>
          </a:solidFill>
          <a:ln w="57150">
            <a:solidFill>
              <a:schemeClr val="tx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noFill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8F17D08-88BB-52AE-9CBD-7F88B0EA1880}"/>
              </a:ext>
            </a:extLst>
          </p:cNvPr>
          <p:cNvCxnSpPr/>
          <p:nvPr/>
        </p:nvCxnSpPr>
        <p:spPr>
          <a:xfrm>
            <a:off x="899999" y="2507148"/>
            <a:ext cx="0" cy="239077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illustrations, cliparts, dessins animés et icônes de conception liée à la réparation de la maison avec des icônes de ligne. icônes de symbole de contour simple. rénovation, amélioration de l’habitat, entrepreneur, architecture. - maison rénovée">
            <a:extLst>
              <a:ext uri="{FF2B5EF4-FFF2-40B4-BE49-F238E27FC236}">
                <a16:creationId xmlns:a16="http://schemas.microsoft.com/office/drawing/2014/main" id="{0B2E061D-858E-3C59-49FD-908D4DE38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0139" r="11781" b="21827"/>
          <a:stretch/>
        </p:blipFill>
        <p:spPr bwMode="auto">
          <a:xfrm>
            <a:off x="3260380" y="3512943"/>
            <a:ext cx="1132283" cy="9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cône linéaire d'isolation thermique. isolement de la maison par rapport à  la chaleur. isolation thermique.">
            <a:extLst>
              <a:ext uri="{FF2B5EF4-FFF2-40B4-BE49-F238E27FC236}">
                <a16:creationId xmlns:a16="http://schemas.microsoft.com/office/drawing/2014/main" id="{2B25A240-3921-2950-C443-630B83357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22707" b="24418"/>
          <a:stretch/>
        </p:blipFill>
        <p:spPr bwMode="auto">
          <a:xfrm>
            <a:off x="3134509" y="4542894"/>
            <a:ext cx="1266451" cy="7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4FB043C-C8EA-241F-2B8B-7E54DD37EA5E}"/>
              </a:ext>
            </a:extLst>
          </p:cNvPr>
          <p:cNvSpPr txBox="1"/>
          <p:nvPr/>
        </p:nvSpPr>
        <p:spPr>
          <a:xfrm>
            <a:off x="532813" y="3316297"/>
            <a:ext cx="25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800" b="1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E425AF39-938C-0A7D-602D-7D524E0725E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78E55AB-3BC2-0689-17AC-BAEE1039F3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</p:spTree>
    <p:extLst>
      <p:ext uri="{BB962C8B-B14F-4D97-AF65-F5344CB8AC3E}">
        <p14:creationId xmlns:p14="http://schemas.microsoft.com/office/powerpoint/2010/main" val="4089527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1FC92-299F-3417-2F18-6E431FC31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08149DF7-607B-C31F-A639-81D8BA19A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3. Revaloriser son bien immobilier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B95337-84FB-9966-C5F9-FD4AE6BB87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A3A08B8D-F15F-6F9A-D719-F1F1A916655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A484099-C8A4-0E41-7271-729FE2A445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F3F3FB-FFA0-78F2-201E-DFFE303D3273}"/>
              </a:ext>
            </a:extLst>
          </p:cNvPr>
          <p:cNvSpPr txBox="1"/>
          <p:nvPr/>
        </p:nvSpPr>
        <p:spPr>
          <a:xfrm>
            <a:off x="900000" y="1385214"/>
            <a:ext cx="8910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Pourquoi assainir son bâtiment ?</a:t>
            </a:r>
          </a:p>
          <a:p>
            <a:endParaRPr lang="fr-CH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Profiter de faire un entretien nécessaire tout en bénéficiant de conditions fiscales et de subventions intéressantes.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CH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Diminuer les charges du bâtiment et donc économiser à long terme.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Améliorer le confort de vie.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233BE4-E779-F810-7963-8D24E3F50DEE}"/>
              </a:ext>
            </a:extLst>
          </p:cNvPr>
          <p:cNvSpPr txBox="1"/>
          <p:nvPr/>
        </p:nvSpPr>
        <p:spPr>
          <a:xfrm>
            <a:off x="899999" y="3285203"/>
            <a:ext cx="8910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Pourquoi maintenant ?</a:t>
            </a:r>
          </a:p>
          <a:p>
            <a:endParaRPr lang="fr-CH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subventions sont intéressantes.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prix des matières premières sont redescendus.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marché de l’immobilier en croissance.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7F3149-34B6-556A-2609-2DDE8BAE3B32}"/>
              </a:ext>
            </a:extLst>
          </p:cNvPr>
          <p:cNvSpPr txBox="1"/>
          <p:nvPr/>
        </p:nvSpPr>
        <p:spPr>
          <a:xfrm>
            <a:off x="900000" y="4899212"/>
            <a:ext cx="8910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Quels sont les premiers pas ?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Contacter un spécialiste énergétique pour réaliser un état des lieux.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Amorcer la démarche de rénovation et progresser à son rythme. </a:t>
            </a:r>
          </a:p>
        </p:txBody>
      </p:sp>
    </p:spTree>
    <p:extLst>
      <p:ext uri="{BB962C8B-B14F-4D97-AF65-F5344CB8AC3E}">
        <p14:creationId xmlns:p14="http://schemas.microsoft.com/office/powerpoint/2010/main" val="1733309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D305-3D85-EB50-CE4B-193E97C6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A405D081-F6AB-214C-6B1C-2D90383A0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4. Produire sa propre électricité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53E925-B4D2-7D3D-D6FD-AF5B992C00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EE6F1E-18F7-5417-5743-A9711F6BFDCD}"/>
              </a:ext>
            </a:extLst>
          </p:cNvPr>
          <p:cNvSpPr txBox="1"/>
          <p:nvPr/>
        </p:nvSpPr>
        <p:spPr>
          <a:xfrm>
            <a:off x="899999" y="1270039"/>
            <a:ext cx="9387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panneaux photovoltaïques – quelques faits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Obligation légale : 	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rénovation de la toiture ou installation de refroidissement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Prix de revient : 	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~2’400 CHF par kWc (soit env. 5 m2)</a:t>
            </a: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Rentabilité : 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dépend de l’autoconsommation et du prix de rachat, environ 15 ans</a:t>
            </a: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4A98E5C4-7C1F-58B8-D42F-941AF700119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C66C0EA9-4EC4-DEE5-04F1-90542549ED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6A1149-352A-2463-3063-2C852B1C60B0}"/>
              </a:ext>
            </a:extLst>
          </p:cNvPr>
          <p:cNvSpPr txBox="1"/>
          <p:nvPr/>
        </p:nvSpPr>
        <p:spPr>
          <a:xfrm>
            <a:off x="9245609" y="1000095"/>
            <a:ext cx="2409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000" b="1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www.toitsolaire.ch</a:t>
            </a:r>
          </a:p>
        </p:txBody>
      </p:sp>
      <p:pic>
        <p:nvPicPr>
          <p:cNvPr id="28" name="Image 27" descr="Une image contenant clipart, symbole, croquis, Graphique&#10;&#10;Le contenu généré par l’IA peut être incorrect.">
            <a:extLst>
              <a:ext uri="{FF2B5EF4-FFF2-40B4-BE49-F238E27FC236}">
                <a16:creationId xmlns:a16="http://schemas.microsoft.com/office/drawing/2014/main" id="{3D471D7C-D37E-7CF8-2FF8-723E1FA4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317" y="481460"/>
            <a:ext cx="534732" cy="5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3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20044-A480-A09D-38D1-534532BA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F5F2F97D-B44D-DD9F-4D30-F4712BD54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4. Produire sa propre électricité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4CAE92-5F72-C7A1-5EE3-27857358F0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D04443-8A94-FDA5-79BF-C10A0A23F090}"/>
              </a:ext>
            </a:extLst>
          </p:cNvPr>
          <p:cNvSpPr txBox="1"/>
          <p:nvPr/>
        </p:nvSpPr>
        <p:spPr>
          <a:xfrm>
            <a:off x="899999" y="1270039"/>
            <a:ext cx="9387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panneaux photovoltaïques – quelques faits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Obligation légale : 	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rénovation de la toiture ou installation de refroidissement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Prix de revient : 	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~2’400 CHF par kWc (soit env. 5 m2)</a:t>
            </a: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Rentabilité : 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dépend de l’autoconsommation et du prix de rachat, environs 15 ans</a:t>
            </a: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737C678F-725F-B12B-C0C6-3F30F855E95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ED687F3B-F34E-5D6E-541F-C37B44B294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8A9B6B-B889-1803-9B07-A32E61693A1A}"/>
              </a:ext>
            </a:extLst>
          </p:cNvPr>
          <p:cNvSpPr txBox="1"/>
          <p:nvPr/>
        </p:nvSpPr>
        <p:spPr>
          <a:xfrm>
            <a:off x="9245609" y="1000095"/>
            <a:ext cx="2409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000" b="1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www.toitsolaire.ch</a:t>
            </a:r>
          </a:p>
        </p:txBody>
      </p:sp>
      <p:pic>
        <p:nvPicPr>
          <p:cNvPr id="28" name="Image 27" descr="Une image contenant clipart, symbole, croquis, Graphique&#10;&#10;Le contenu généré par l’IA peut être incorrect.">
            <a:extLst>
              <a:ext uri="{FF2B5EF4-FFF2-40B4-BE49-F238E27FC236}">
                <a16:creationId xmlns:a16="http://schemas.microsoft.com/office/drawing/2014/main" id="{5F9F3D72-9C6F-6635-63B8-A9C11CD4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317" y="481460"/>
            <a:ext cx="534732" cy="5325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DF334E-1F3F-8109-0299-95D600A9EAC1}"/>
              </a:ext>
            </a:extLst>
          </p:cNvPr>
          <p:cNvSpPr txBox="1"/>
          <p:nvPr/>
        </p:nvSpPr>
        <p:spPr>
          <a:xfrm>
            <a:off x="900000" y="3574186"/>
            <a:ext cx="10755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Optimiser la rentabilité = Maximiser son autoconsommation !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Electromobilité		Regroupement de consommation	Comportement		Batteries</a:t>
            </a: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004E17-0BA4-C224-392C-1C5E456EF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4506632"/>
            <a:ext cx="1462153" cy="7058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BCEEC6-0514-AD92-BF3B-E84C923DE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156" y="4567128"/>
            <a:ext cx="1088343" cy="1108605"/>
          </a:xfrm>
          <a:prstGeom prst="rect">
            <a:avLst/>
          </a:prstGeom>
          <a:noFill/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EC759475-A98A-4F4C-381F-47940E877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57344" y="4695839"/>
            <a:ext cx="877404" cy="812640"/>
          </a:xfrm>
          <a:prstGeom prst="rect">
            <a:avLst/>
          </a:prstGeom>
        </p:spPr>
      </p:pic>
      <p:pic>
        <p:nvPicPr>
          <p:cNvPr id="3" name="Picture 2" descr="Stockage électrique : Alliez Économie et Écologie pour un Avenir Durable">
            <a:extLst>
              <a:ext uri="{FF2B5EF4-FFF2-40B4-BE49-F238E27FC236}">
                <a16:creationId xmlns:a16="http://schemas.microsoft.com/office/drawing/2014/main" id="{D588AAF1-9FE8-8D9D-3D3F-B03D9A7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77" y="4638279"/>
            <a:ext cx="1106487" cy="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131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8E807-D441-2DDE-7583-29EF98EC0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8AF5732A-AD6A-224F-D12C-93B954551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4. Produire sa propre électricité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0221C1-32D1-3871-6DBD-B5FA220AC1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98FC41-E74D-3A46-0754-C928C1702E2B}"/>
              </a:ext>
            </a:extLst>
          </p:cNvPr>
          <p:cNvSpPr txBox="1"/>
          <p:nvPr/>
        </p:nvSpPr>
        <p:spPr>
          <a:xfrm>
            <a:off x="899999" y="1270039"/>
            <a:ext cx="938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moyens de maximiser son autoconsommation :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400B3D02-367B-BA77-4475-72BBB6009E9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6780903-B7C1-074B-7579-AA74C18234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2B375B-1059-CC8F-712C-5A0FBE0302A2}"/>
              </a:ext>
            </a:extLst>
          </p:cNvPr>
          <p:cNvSpPr txBox="1"/>
          <p:nvPr/>
        </p:nvSpPr>
        <p:spPr>
          <a:xfrm>
            <a:off x="9245609" y="1000095"/>
            <a:ext cx="2409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000" b="1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www.toitsolaire.ch</a:t>
            </a:r>
          </a:p>
        </p:txBody>
      </p:sp>
      <p:pic>
        <p:nvPicPr>
          <p:cNvPr id="28" name="Image 27" descr="Une image contenant clipart, symbole, croquis, Graphique&#10;&#10;Le contenu généré par l’IA peut être incorrect.">
            <a:extLst>
              <a:ext uri="{FF2B5EF4-FFF2-40B4-BE49-F238E27FC236}">
                <a16:creationId xmlns:a16="http://schemas.microsoft.com/office/drawing/2014/main" id="{7792F896-7AD8-0758-1CC2-1131DE6E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317" y="481460"/>
            <a:ext cx="534732" cy="5325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3727B1-44EA-E20D-A281-3FB043245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57" y="3973457"/>
            <a:ext cx="911729" cy="928703"/>
          </a:xfrm>
          <a:prstGeom prst="rect">
            <a:avLst/>
          </a:prstGeom>
          <a:noFill/>
        </p:spPr>
      </p:pic>
      <p:pic>
        <p:nvPicPr>
          <p:cNvPr id="1026" name="Picture 2" descr="Stockage électrique : Alliez Économie et Écologie pour un Avenir Durable">
            <a:extLst>
              <a:ext uri="{FF2B5EF4-FFF2-40B4-BE49-F238E27FC236}">
                <a16:creationId xmlns:a16="http://schemas.microsoft.com/office/drawing/2014/main" id="{FE088136-102E-9803-C191-ADE95AEF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9" y="5126542"/>
            <a:ext cx="1106487" cy="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E1CC2B9-D0B1-FC5A-2B1D-B199CF75E38D}"/>
              </a:ext>
            </a:extLst>
          </p:cNvPr>
          <p:cNvSpPr txBox="1"/>
          <p:nvPr/>
        </p:nvSpPr>
        <p:spPr>
          <a:xfrm>
            <a:off x="2328295" y="4219081"/>
            <a:ext cx="1617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Regroupement de consommateurs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8EBDD0-7A97-F479-149D-2BEA67E84CEB}"/>
              </a:ext>
            </a:extLst>
          </p:cNvPr>
          <p:cNvSpPr txBox="1"/>
          <p:nvPr/>
        </p:nvSpPr>
        <p:spPr>
          <a:xfrm>
            <a:off x="2328295" y="5258176"/>
            <a:ext cx="161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Batteries solaires</a:t>
            </a:r>
          </a:p>
        </p:txBody>
      </p:sp>
      <p:pic>
        <p:nvPicPr>
          <p:cNvPr id="15" name="Image 14" descr="Une image contenant cercle&#10;&#10;Le contenu généré par l’IA peut être incorrect.">
            <a:extLst>
              <a:ext uri="{FF2B5EF4-FFF2-40B4-BE49-F238E27FC236}">
                <a16:creationId xmlns:a16="http://schemas.microsoft.com/office/drawing/2014/main" id="{7D6E32BF-207C-5244-317D-D1854B16E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16595" y="1889403"/>
            <a:ext cx="544262" cy="5128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15212FA-AF5C-D0A1-E000-94ABDF02C76E}"/>
              </a:ext>
            </a:extLst>
          </p:cNvPr>
          <p:cNvSpPr txBox="1"/>
          <p:nvPr/>
        </p:nvSpPr>
        <p:spPr>
          <a:xfrm>
            <a:off x="1094757" y="6579675"/>
            <a:ext cx="6610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>
                <a:hlinkClick r:id="rId6" tooltip="https://ressources-ecole-inclusive.org/category/outil-numerique/outils-facilitant-la-communication/page/2/"/>
              </a:rPr>
              <a:t>Cette photo</a:t>
            </a:r>
            <a:r>
              <a:rPr lang="fr-CH" sz="900" dirty="0"/>
              <a:t> par Auteur inconnu est soumise à la licence </a:t>
            </a:r>
            <a:r>
              <a:rPr lang="fr-CH" sz="900" dirty="0">
                <a:hlinkClick r:id="rId7" tooltip="https://creativecommons.org/licenses/by-nc-sa/3.0/"/>
              </a:rPr>
              <a:t>CC BY-SA-NC</a:t>
            </a:r>
            <a:endParaRPr lang="fr-CH" sz="9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4E87BE-BA92-6B14-37E6-58A7EDA4DE25}"/>
              </a:ext>
            </a:extLst>
          </p:cNvPr>
          <p:cNvSpPr txBox="1"/>
          <p:nvPr/>
        </p:nvSpPr>
        <p:spPr>
          <a:xfrm>
            <a:off x="5333860" y="2331357"/>
            <a:ext cx="83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Buts</a:t>
            </a:r>
            <a:endParaRPr lang="fr-CH" sz="12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C46F152-DE46-5787-1CD9-AE8151F364C6}"/>
              </a:ext>
            </a:extLst>
          </p:cNvPr>
          <p:cNvCxnSpPr/>
          <p:nvPr/>
        </p:nvCxnSpPr>
        <p:spPr>
          <a:xfrm>
            <a:off x="1036320" y="3925152"/>
            <a:ext cx="10317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79E5E6B-79DE-9861-D8D6-F0C4843F06E3}"/>
              </a:ext>
            </a:extLst>
          </p:cNvPr>
          <p:cNvCxnSpPr/>
          <p:nvPr/>
        </p:nvCxnSpPr>
        <p:spPr>
          <a:xfrm>
            <a:off x="1094757" y="4961472"/>
            <a:ext cx="10317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2A36D1A-112E-0271-9D63-8232F57A0C54}"/>
              </a:ext>
            </a:extLst>
          </p:cNvPr>
          <p:cNvCxnSpPr/>
          <p:nvPr/>
        </p:nvCxnSpPr>
        <p:spPr>
          <a:xfrm>
            <a:off x="1094757" y="2662291"/>
            <a:ext cx="10317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36D49375-B020-6CC0-7FF1-3FF1F2566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757" y="2915381"/>
            <a:ext cx="1104945" cy="53342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51C8A8F-7A5C-0522-07BB-9D50F76DAB60}"/>
              </a:ext>
            </a:extLst>
          </p:cNvPr>
          <p:cNvSpPr txBox="1"/>
          <p:nvPr/>
        </p:nvSpPr>
        <p:spPr>
          <a:xfrm>
            <a:off x="2423545" y="3161504"/>
            <a:ext cx="145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Electromobilité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EA366A6B-4006-E77E-8BD4-82C1B9F280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704929" y="1814240"/>
            <a:ext cx="372364" cy="54234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6DCBCE8-2113-C119-5C94-896E096CD6A3}"/>
              </a:ext>
            </a:extLst>
          </p:cNvPr>
          <p:cNvSpPr txBox="1"/>
          <p:nvPr/>
        </p:nvSpPr>
        <p:spPr>
          <a:xfrm>
            <a:off x="7430072" y="2331357"/>
            <a:ext cx="1294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Avantages</a:t>
            </a:r>
            <a:endParaRPr lang="fr-CH" sz="12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92DB294-5074-1FAB-59D8-4DA36FC368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223405" y="1816866"/>
            <a:ext cx="602219" cy="5351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6262170-7BC8-B7E6-E2FD-671CA8F3FA1C}"/>
              </a:ext>
            </a:extLst>
          </p:cNvPr>
          <p:cNvSpPr txBox="1"/>
          <p:nvPr/>
        </p:nvSpPr>
        <p:spPr>
          <a:xfrm>
            <a:off x="9873201" y="2331357"/>
            <a:ext cx="1569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Défis / risques</a:t>
            </a:r>
            <a:endParaRPr lang="fr-CH" sz="12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D46A475-388D-40BC-2C71-289E5703A759}"/>
              </a:ext>
            </a:extLst>
          </p:cNvPr>
          <p:cNvSpPr txBox="1"/>
          <p:nvPr/>
        </p:nvSpPr>
        <p:spPr>
          <a:xfrm>
            <a:off x="4707078" y="2878571"/>
            <a:ext cx="1897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</a:t>
            </a: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oconsommation en soirée (fin de cycle) ou si travail flexible</a:t>
            </a:r>
            <a:endParaRPr lang="fr-CH" sz="14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28E3CB9-C9F0-E172-DFDA-A8D1CFED31BB}"/>
              </a:ext>
            </a:extLst>
          </p:cNvPr>
          <p:cNvSpPr txBox="1"/>
          <p:nvPr/>
        </p:nvSpPr>
        <p:spPr>
          <a:xfrm>
            <a:off x="6973368" y="2866716"/>
            <a:ext cx="2138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Entretien </a:t>
            </a: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véhicule plus faible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Frais de carburant et d’assurances</a:t>
            </a:r>
            <a:endParaRPr lang="fr-CH" sz="14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AFCD2A0-5A7F-9D89-84A0-9A78854C09E2}"/>
              </a:ext>
            </a:extLst>
          </p:cNvPr>
          <p:cNvSpPr txBox="1"/>
          <p:nvPr/>
        </p:nvSpPr>
        <p:spPr>
          <a:xfrm>
            <a:off x="9589041" y="2893719"/>
            <a:ext cx="2138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Borne de recharge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Autonomie (~300 km)</a:t>
            </a: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09C1A21-DC00-FD5D-8F4F-A671691E1BB1}"/>
              </a:ext>
            </a:extLst>
          </p:cNvPr>
          <p:cNvSpPr txBox="1"/>
          <p:nvPr/>
        </p:nvSpPr>
        <p:spPr>
          <a:xfrm>
            <a:off x="4707078" y="4065502"/>
            <a:ext cx="1897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Autoconsommation chez un grand consommateur proche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7A98B43-516C-74E2-4865-A7E4CFECA636}"/>
              </a:ext>
            </a:extLst>
          </p:cNvPr>
          <p:cNvSpPr txBox="1"/>
          <p:nvPr/>
        </p:nvSpPr>
        <p:spPr>
          <a:xfrm>
            <a:off x="4704000" y="5126542"/>
            <a:ext cx="189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Autoconsommation sur place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B63BE1B-74BE-B1D2-5863-C669BAF20162}"/>
              </a:ext>
            </a:extLst>
          </p:cNvPr>
          <p:cNvSpPr txBox="1"/>
          <p:nvPr/>
        </p:nvSpPr>
        <p:spPr>
          <a:xfrm>
            <a:off x="7008165" y="4003637"/>
            <a:ext cx="2138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 d’investissement supplémentaire</a:t>
            </a:r>
            <a:endParaRPr lang="fr-CH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lang="fr-CH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autoconso</a:t>
            </a: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possible</a:t>
            </a:r>
            <a:endParaRPr lang="fr-CH" sz="14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84EAF11-A812-8B5A-E2D3-93573F2DC912}"/>
              </a:ext>
            </a:extLst>
          </p:cNvPr>
          <p:cNvSpPr txBox="1"/>
          <p:nvPr/>
        </p:nvSpPr>
        <p:spPr>
          <a:xfrm>
            <a:off x="6973368" y="5061363"/>
            <a:ext cx="2272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Zones rurales ou habitations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 </a:t>
            </a: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adaptée à son profil de consommation</a:t>
            </a:r>
            <a:endParaRPr lang="fr-CH" sz="14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5F4ED11-AF0E-FEDC-B284-745C2B4E6B3A}"/>
              </a:ext>
            </a:extLst>
          </p:cNvPr>
          <p:cNvSpPr txBox="1"/>
          <p:nvPr/>
        </p:nvSpPr>
        <p:spPr>
          <a:xfrm>
            <a:off x="9550338" y="3943485"/>
            <a:ext cx="2138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Dépendance au comportement d’autrui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administrative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8D6C98A-C7DA-91AD-D590-CFD174A15778}"/>
              </a:ext>
            </a:extLst>
          </p:cNvPr>
          <p:cNvSpPr txBox="1"/>
          <p:nvPr/>
        </p:nvSpPr>
        <p:spPr>
          <a:xfrm>
            <a:off x="9592154" y="5061363"/>
            <a:ext cx="2138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Investissement ~15’000 CHF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Autoconsommation maximale</a:t>
            </a:r>
          </a:p>
        </p:txBody>
      </p:sp>
    </p:spTree>
    <p:extLst>
      <p:ext uri="{BB962C8B-B14F-4D97-AF65-F5344CB8AC3E}">
        <p14:creationId xmlns:p14="http://schemas.microsoft.com/office/powerpoint/2010/main" val="2184485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1329B-D445-79E0-660D-915F967B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>
            <a:extLst>
              <a:ext uri="{FF2B5EF4-FFF2-40B4-BE49-F238E27FC236}">
                <a16:creationId xmlns:a16="http://schemas.microsoft.com/office/drawing/2014/main" id="{10511405-BFBF-0B4F-0A2E-D1FF4BEBE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81460"/>
            <a:ext cx="10453800" cy="718690"/>
          </a:xfrm>
        </p:spPr>
        <p:txBody>
          <a:bodyPr/>
          <a:lstStyle/>
          <a:p>
            <a:r>
              <a:rPr lang="fr-CH" dirty="0"/>
              <a:t>Résumé - Conclusion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B6BA10-546C-39D0-8515-4B78D2E448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8E6B75-6DC9-6644-B0E9-564ADDE34A81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66FBBDD2-F030-275C-3171-21D1F3E4CAB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2154" y="6356350"/>
            <a:ext cx="11622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01.04.2025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887DAFA6-AD21-2967-355F-CD3F168925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36371" y="6356350"/>
            <a:ext cx="670923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noProof="0" dirty="0"/>
              <a:t>Séance d’information – Commune de Nendaz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7EBD31-ACEF-0DB7-4153-872CFE50C207}"/>
              </a:ext>
            </a:extLst>
          </p:cNvPr>
          <p:cNvSpPr txBox="1"/>
          <p:nvPr/>
        </p:nvSpPr>
        <p:spPr>
          <a:xfrm>
            <a:off x="971550" y="1362075"/>
            <a:ext cx="3036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Audits et Conseils</a:t>
            </a:r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www.energyfit-genedis.ch</a:t>
            </a:r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www.cecb.ch</a:t>
            </a:r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www.chauffezrenouvelable.ch</a:t>
            </a:r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E2711C-BD69-AF68-8D80-5FEF9237EA2A}"/>
              </a:ext>
            </a:extLst>
          </p:cNvPr>
          <p:cNvSpPr txBox="1"/>
          <p:nvPr/>
        </p:nvSpPr>
        <p:spPr>
          <a:xfrm>
            <a:off x="4638675" y="1362075"/>
            <a:ext cx="2914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CONCEPTION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Choix de la variante et des partenaires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E7AB8E-39DC-A0E8-7F8A-6429F5849816}"/>
              </a:ext>
            </a:extLst>
          </p:cNvPr>
          <p:cNvSpPr txBox="1"/>
          <p:nvPr/>
        </p:nvSpPr>
        <p:spPr>
          <a:xfrm>
            <a:off x="8305800" y="1329809"/>
            <a:ext cx="2914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REALISATION</a:t>
            </a:r>
          </a:p>
          <a:p>
            <a:endParaRPr lang="fr-CH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Travaux</a:t>
            </a:r>
            <a:r>
              <a:rPr lang="fr-CH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B790D69-521C-0D61-D7A7-32E3C6A74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7" y="2447330"/>
            <a:ext cx="1109663" cy="3297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EB7911-516A-1EDC-A35D-F3118175F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87" y="3498526"/>
            <a:ext cx="1054554" cy="3444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8CBD72-94DA-2315-41A1-4083F9A00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74" y="4522819"/>
            <a:ext cx="2090515" cy="1672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7395B5-479D-51E2-6343-4AA3AE2F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294" y="2902278"/>
            <a:ext cx="2298516" cy="4777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27AA90-974B-D8DB-E119-3BFDC351F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8150" y="3944977"/>
            <a:ext cx="2686050" cy="4857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210868-CC10-A734-F040-AAEF046857BE}"/>
              </a:ext>
            </a:extLst>
          </p:cNvPr>
          <p:cNvSpPr txBox="1"/>
          <p:nvPr/>
        </p:nvSpPr>
        <p:spPr>
          <a:xfrm>
            <a:off x="6444546" y="2975481"/>
            <a:ext cx="34789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12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www.genedis.ch/chauffage</a:t>
            </a:r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www.genedis.ch/solaire</a:t>
            </a:r>
            <a:endParaRPr lang="fr-CH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fr-CH" sz="12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5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>
            <a:spLocks noGrp="1"/>
          </p:cNvSpPr>
          <p:nvPr>
            <p:ph type="ctrTitle"/>
          </p:nvPr>
        </p:nvSpPr>
        <p:spPr>
          <a:xfrm>
            <a:off x="863461" y="453036"/>
            <a:ext cx="10465079" cy="16158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5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</a:t>
            </a:r>
            <a:br>
              <a:rPr lang="fr-FR" sz="5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sur la nouvelle loi sur l’énergie</a:t>
            </a:r>
            <a:endParaRPr lang="de-CH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5E0E74-788A-75FF-C9C5-626515D24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755254"/>
            <a:ext cx="7632700" cy="78099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E1282B"/>
                </a:solidFill>
                <a:latin typeface="+mn-lt"/>
              </a:defRPr>
            </a:lvl2pPr>
            <a:lvl3pPr marL="1143000" indent="-2206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altLang="fr-FR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de l’énergie et des forces hydrauliques 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/>
            </a:pPr>
            <a:r>
              <a:rPr lang="fr-CH" altLang="fr-FR" sz="1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Célien Bruchez – Collaborateur scientifique</a:t>
            </a:r>
            <a:endParaRPr lang="fr-CH" altLang="fr-FR" sz="1400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fr-CH" altLang="fr-FR" sz="1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Nendaz, le 1 avril 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8A673D-EB18-ACBE-67E9-2CA9CC020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" b="11311"/>
          <a:stretch/>
        </p:blipFill>
        <p:spPr>
          <a:xfrm>
            <a:off x="3452134" y="2137102"/>
            <a:ext cx="5287733" cy="35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95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3AF09-3EE2-9055-FD37-448F90174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B5788B4-F566-66A4-09D7-99FD61A1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35" y="2404571"/>
            <a:ext cx="10722280" cy="1155819"/>
          </a:xfrm>
        </p:spPr>
        <p:txBody>
          <a:bodyPr/>
          <a:lstStyle/>
          <a:p>
            <a:r>
              <a:rPr lang="fr-CH" dirty="0"/>
              <a:t>Questions et remarques ?</a:t>
            </a:r>
            <a:endParaRPr lang="fr-CH" sz="4400" dirty="0"/>
          </a:p>
        </p:txBody>
      </p:sp>
    </p:spTree>
    <p:extLst>
      <p:ext uri="{BB962C8B-B14F-4D97-AF65-F5344CB8AC3E}">
        <p14:creationId xmlns:p14="http://schemas.microsoft.com/office/powerpoint/2010/main" val="2187976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338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3DB5A-F4F8-E8F7-4350-F45263F4D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ciel, montagne">
            <a:extLst>
              <a:ext uri="{FF2B5EF4-FFF2-40B4-BE49-F238E27FC236}">
                <a16:creationId xmlns:a16="http://schemas.microsoft.com/office/drawing/2014/main" id="{E3D63406-986D-C524-6759-D666E129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25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9634" y="10"/>
            <a:ext cx="12231634" cy="6857990"/>
          </a:xfrm>
          <a:prstGeom prst="rect">
            <a:avLst/>
          </a:prstGeom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4A3802C9-5DD6-5DD2-D7D7-BA49994E3416}"/>
              </a:ext>
            </a:extLst>
          </p:cNvPr>
          <p:cNvSpPr/>
          <p:nvPr/>
        </p:nvSpPr>
        <p:spPr>
          <a:xfrm>
            <a:off x="-1707405" y="-180985"/>
            <a:ext cx="11756280" cy="7038975"/>
          </a:xfrm>
          <a:prstGeom prst="trapezoid">
            <a:avLst>
              <a:gd name="adj" fmla="val 16446"/>
            </a:avLst>
          </a:prstGeom>
          <a:solidFill>
            <a:schemeClr val="tx2">
              <a:lumMod val="50000"/>
              <a:lumOff val="50000"/>
              <a:alpha val="71765"/>
            </a:schemeClr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2" name="Image 11" descr="Une image contenant dessin humoristique, vitrail, art, fenêtre&#10;&#10;Le contenu généré par l’IA peut être incorrect.">
            <a:extLst>
              <a:ext uri="{FF2B5EF4-FFF2-40B4-BE49-F238E27FC236}">
                <a16:creationId xmlns:a16="http://schemas.microsoft.com/office/drawing/2014/main" id="{A737276F-E87E-C433-CE90-FE53FD3DC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96" y="4410703"/>
            <a:ext cx="2447297" cy="24472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355F93-C8F9-534F-DFA0-1EDB85316842}"/>
              </a:ext>
            </a:extLst>
          </p:cNvPr>
          <p:cNvSpPr txBox="1"/>
          <p:nvPr/>
        </p:nvSpPr>
        <p:spPr>
          <a:xfrm>
            <a:off x="457198" y="859512"/>
            <a:ext cx="53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FFFF"/>
                </a:solidFill>
                <a:latin typeface="Aptos" panose="020B0004020202020204" pitchFamily="34" charset="0"/>
              </a:rPr>
              <a:t>OUTILS À VOTRE DISPOSITION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A9E23D5-A2EB-177B-4525-A648D098AEBF}"/>
              </a:ext>
            </a:extLst>
          </p:cNvPr>
          <p:cNvSpPr txBox="1"/>
          <p:nvPr/>
        </p:nvSpPr>
        <p:spPr>
          <a:xfrm>
            <a:off x="424362" y="1664033"/>
            <a:ext cx="75956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FFFFFF"/>
                </a:solidFill>
                <a:latin typeface="Aptos" panose="020B0004020202020204" pitchFamily="34" charset="0"/>
              </a:rPr>
              <a:t>Deux brochures réalisées par le Service des constructions et disponible sur le site de la Commune de Nendaz / www.nendaz.ch</a:t>
            </a: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</p:txBody>
      </p:sp>
      <p:pic>
        <p:nvPicPr>
          <p:cNvPr id="8" name="Grafik 85">
            <a:extLst>
              <a:ext uri="{FF2B5EF4-FFF2-40B4-BE49-F238E27FC236}">
                <a16:creationId xmlns:a16="http://schemas.microsoft.com/office/drawing/2014/main" id="{195461F2-921B-FC6A-AFBF-9A0EE2576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35" y="5015507"/>
            <a:ext cx="5234940" cy="21410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6E9828-CA90-65AB-FE0A-3D153F7AB5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0" r="106"/>
          <a:stretch/>
        </p:blipFill>
        <p:spPr>
          <a:xfrm>
            <a:off x="2573101" y="3046755"/>
            <a:ext cx="1674576" cy="23614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D32790-2BF4-D9AF-58F1-A061840B00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31" b="912"/>
          <a:stretch/>
        </p:blipFill>
        <p:spPr>
          <a:xfrm>
            <a:off x="4775543" y="3060403"/>
            <a:ext cx="1650998" cy="236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70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A727D-8899-EECE-BF23-991A1BE2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ciel, montagne">
            <a:extLst>
              <a:ext uri="{FF2B5EF4-FFF2-40B4-BE49-F238E27FC236}">
                <a16:creationId xmlns:a16="http://schemas.microsoft.com/office/drawing/2014/main" id="{EF8CAE28-BA45-4A8F-7087-ADDD2059EF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25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04A78893-5543-35E9-7AF2-A182873AE00A}"/>
              </a:ext>
            </a:extLst>
          </p:cNvPr>
          <p:cNvSpPr/>
          <p:nvPr/>
        </p:nvSpPr>
        <p:spPr>
          <a:xfrm>
            <a:off x="-1735981" y="-180985"/>
            <a:ext cx="13470783" cy="7038975"/>
          </a:xfrm>
          <a:prstGeom prst="trapezoid">
            <a:avLst>
              <a:gd name="adj" fmla="val 16446"/>
            </a:avLst>
          </a:prstGeom>
          <a:solidFill>
            <a:schemeClr val="tx2">
              <a:lumMod val="50000"/>
              <a:lumOff val="50000"/>
              <a:alpha val="71765"/>
            </a:schemeClr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2" name="Image 11" descr="Une image contenant dessin humoristique, vitrail, art, fenêtre&#10;&#10;Le contenu généré par l’IA peut être incorrect.">
            <a:extLst>
              <a:ext uri="{FF2B5EF4-FFF2-40B4-BE49-F238E27FC236}">
                <a16:creationId xmlns:a16="http://schemas.microsoft.com/office/drawing/2014/main" id="{193713F5-4313-3C90-2DE7-C6391D729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96" y="4410703"/>
            <a:ext cx="2447297" cy="24472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1F6ADC-AA29-00FF-B680-0E924B53A304}"/>
              </a:ext>
            </a:extLst>
          </p:cNvPr>
          <p:cNvSpPr txBox="1"/>
          <p:nvPr/>
        </p:nvSpPr>
        <p:spPr>
          <a:xfrm>
            <a:off x="457198" y="859512"/>
            <a:ext cx="360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FFFF"/>
                </a:solidFill>
              </a:rPr>
              <a:t>REMERCIEMENTS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47EF4A-C29F-867D-4898-EA6A164F71AC}"/>
              </a:ext>
            </a:extLst>
          </p:cNvPr>
          <p:cNvSpPr txBox="1"/>
          <p:nvPr/>
        </p:nvSpPr>
        <p:spPr>
          <a:xfrm>
            <a:off x="424361" y="1664033"/>
            <a:ext cx="72009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000" dirty="0">
              <a:solidFill>
                <a:schemeClr val="bg1"/>
              </a:solidFill>
            </a:endParaRPr>
          </a:p>
          <a:p>
            <a:r>
              <a:rPr lang="fr-CH" sz="2000" dirty="0">
                <a:solidFill>
                  <a:srgbClr val="FFFFFF"/>
                </a:solidFill>
              </a:rPr>
              <a:t>Célien </a:t>
            </a:r>
            <a:r>
              <a:rPr lang="fr-CH" sz="2000" dirty="0" err="1">
                <a:solidFill>
                  <a:srgbClr val="FFFFFF"/>
                </a:solidFill>
              </a:rPr>
              <a:t>Bruchez</a:t>
            </a:r>
            <a:r>
              <a:rPr lang="fr-CH" sz="2000" dirty="0">
                <a:solidFill>
                  <a:srgbClr val="FFFFFF"/>
                </a:solidFill>
              </a:rPr>
              <a:t> SEFH</a:t>
            </a:r>
          </a:p>
          <a:p>
            <a:r>
              <a:rPr lang="fr-CH" sz="2000" dirty="0">
                <a:solidFill>
                  <a:srgbClr val="FFFFFF"/>
                </a:solidFill>
              </a:rPr>
              <a:t>Mathieu Gasser GENEDIS</a:t>
            </a:r>
          </a:p>
          <a:p>
            <a:r>
              <a:rPr lang="fr-CH" sz="2000" dirty="0">
                <a:solidFill>
                  <a:srgbClr val="FFFFFF"/>
                </a:solidFill>
              </a:rPr>
              <a:t>Commune de Nendaz</a:t>
            </a:r>
          </a:p>
          <a:p>
            <a:r>
              <a:rPr lang="fr-CH" sz="2000" dirty="0">
                <a:solidFill>
                  <a:srgbClr val="FFFFFF"/>
                </a:solidFill>
              </a:rPr>
              <a:t>Suisse énergie</a:t>
            </a: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  <a:p>
            <a:endParaRPr lang="fr-CH" sz="1600" dirty="0">
              <a:solidFill>
                <a:schemeClr val="bg1"/>
              </a:solidFill>
            </a:endParaRPr>
          </a:p>
        </p:txBody>
      </p:sp>
      <p:pic>
        <p:nvPicPr>
          <p:cNvPr id="8" name="Grafik 85">
            <a:extLst>
              <a:ext uri="{FF2B5EF4-FFF2-40B4-BE49-F238E27FC236}">
                <a16:creationId xmlns:a16="http://schemas.microsoft.com/office/drawing/2014/main" id="{CAD03841-813C-C412-7487-33D94570A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35" y="5015507"/>
            <a:ext cx="5234940" cy="21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38017-7604-7A40-A6E8-A1DB4343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7DEB9942-C14B-98A7-13A3-C1458729002A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5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522885A6-D425-164E-A803-666E66EBA015}"/>
              </a:ext>
            </a:extLst>
          </p:cNvPr>
          <p:cNvSpPr txBox="1">
            <a:spLocks/>
          </p:cNvSpPr>
          <p:nvPr/>
        </p:nvSpPr>
        <p:spPr bwMode="auto">
          <a:xfrm>
            <a:off x="457200" y="1080286"/>
            <a:ext cx="11315700" cy="43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E1282B"/>
                </a:solidFill>
                <a:latin typeface="+mn-lt"/>
              </a:defRPr>
            </a:lvl2pPr>
            <a:lvl3pPr marL="1143000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0000"/>
              <a:buNone/>
              <a:tabLst>
                <a:tab pos="360363" algn="l"/>
              </a:tabLst>
              <a:defRPr/>
            </a:pPr>
            <a:r>
              <a:rPr lang="fr-FR" sz="25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Merci</a:t>
            </a:r>
            <a:r>
              <a:rPr lang="fr-FR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la commune de Nendaz et GENEDIS de nous donner l’opportunité de ces échanges !</a:t>
            </a:r>
          </a:p>
          <a:p>
            <a:pPr marL="0" indent="0" algn="just" defTabSz="914400">
              <a:spcBef>
                <a:spcPts val="4200"/>
              </a:spcBef>
              <a:buNone/>
              <a:tabLst>
                <a:tab pos="360363" algn="l"/>
              </a:tabLst>
              <a:defRPr/>
            </a:pPr>
            <a:r>
              <a:rPr lang="fr-FR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un exercice toujours un peu compliqué lorsqu’il s’agit de nouvelles exigences…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Pct val="70000"/>
              <a:buNone/>
              <a:tabLst>
                <a:tab pos="360363" algn="l"/>
              </a:tabLst>
              <a:defRPr/>
            </a:pPr>
            <a:r>
              <a:rPr lang="fr-FR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les faits :  </a:t>
            </a:r>
          </a:p>
          <a:p>
            <a:pPr marL="539750" lvl="1" indent="-363538" algn="just" defTabSz="914400">
              <a:spcBef>
                <a:spcPts val="600"/>
              </a:spcBef>
              <a:buSzPct val="70000"/>
              <a:buFont typeface="Wingdings" panose="05000000000000000000" pitchFamily="2" charset="2"/>
              <a:buChar char="q"/>
              <a:tabLst>
                <a:tab pos="360363" algn="l"/>
              </a:tabLst>
              <a:defRPr/>
            </a:pPr>
            <a:r>
              <a:rPr lang="fr-FR" sz="25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nouveauté génère une période d’adaptation ;</a:t>
            </a:r>
          </a:p>
          <a:p>
            <a:pPr marL="539750" lvl="1" indent="-363538" algn="just" defTabSz="914400">
              <a:spcBef>
                <a:spcPts val="600"/>
              </a:spcBef>
              <a:buSzPct val="70000"/>
              <a:buFont typeface="Wingdings" panose="05000000000000000000" pitchFamily="2" charset="2"/>
              <a:buChar char="q"/>
              <a:tabLst>
                <a:tab pos="360363" algn="l"/>
              </a:tabLst>
              <a:defRPr/>
            </a:pPr>
            <a:r>
              <a:rPr lang="fr-FR" sz="25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 vu ailleurs en CH que tout a bien fonctionné ;</a:t>
            </a:r>
          </a:p>
          <a:p>
            <a:pPr marL="539750" lvl="1" indent="-363538" algn="just" defTabSz="914400">
              <a:spcBef>
                <a:spcPts val="600"/>
              </a:spcBef>
              <a:buSzPct val="70000"/>
              <a:buFont typeface="Wingdings" panose="05000000000000000000" pitchFamily="2" charset="2"/>
              <a:buChar char="q"/>
              <a:tabLst>
                <a:tab pos="360363" algn="l"/>
              </a:tabLst>
              <a:defRPr/>
            </a:pPr>
            <a:r>
              <a:rPr lang="fr-FR" sz="25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chacun doit trouver un chemin…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Pct val="70000"/>
              <a:buNone/>
              <a:tabLst>
                <a:tab pos="360363" algn="l"/>
              </a:tabLst>
              <a:defRPr/>
            </a:pPr>
            <a:r>
              <a:rPr lang="fr-FR" sz="25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Ensemble, dessinons ce chemin 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0000"/>
              <a:buNone/>
              <a:tabLst>
                <a:tab pos="360363" algn="l"/>
              </a:tabLst>
              <a:defRPr/>
            </a:pPr>
            <a:r>
              <a:rPr lang="fr-FR" sz="2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CH" sz="25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D1AD91E5-A176-5043-1872-30CF4860ABDF}"/>
              </a:ext>
            </a:extLst>
          </p:cNvPr>
          <p:cNvSpPr txBox="1">
            <a:spLocks/>
          </p:cNvSpPr>
          <p:nvPr/>
        </p:nvSpPr>
        <p:spPr bwMode="auto">
          <a:xfrm>
            <a:off x="457200" y="198457"/>
            <a:ext cx="8435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Préambule</a:t>
            </a:r>
            <a:endParaRPr kumimoji="0" lang="fr-CH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6725F419-98F5-5410-6A7F-A1688AC99B1D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64774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feld 19">
            <a:extLst>
              <a:ext uri="{FF2B5EF4-FFF2-40B4-BE49-F238E27FC236}">
                <a16:creationId xmlns:a16="http://schemas.microsoft.com/office/drawing/2014/main" id="{8002C347-67E3-88E9-AC0C-22D15522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91" y="3714318"/>
            <a:ext cx="4927917" cy="3693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Dépendance </a:t>
            </a:r>
            <a:r>
              <a:rPr lang="de-CH" altLang="fr-FR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fr-FR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importations</a:t>
            </a:r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fr-FR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d’énergies</a:t>
            </a:r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fossiles !</a:t>
            </a:r>
          </a:p>
        </p:txBody>
      </p:sp>
      <p:pic>
        <p:nvPicPr>
          <p:cNvPr id="8200" name="Image 16">
            <a:extLst>
              <a:ext uri="{FF2B5EF4-FFF2-40B4-BE49-F238E27FC236}">
                <a16:creationId xmlns:a16="http://schemas.microsoft.com/office/drawing/2014/main" id="{325D98C6-F3C7-2F96-B9B4-55B13E08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995187"/>
            <a:ext cx="4447042" cy="23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 17">
            <a:extLst>
              <a:ext uri="{FF2B5EF4-FFF2-40B4-BE49-F238E27FC236}">
                <a16:creationId xmlns:a16="http://schemas.microsoft.com/office/drawing/2014/main" id="{5A5AA46C-D6D9-B39F-0366-23C0CDA7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9" y="3394070"/>
            <a:ext cx="4347614" cy="2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feld 12">
            <a:extLst>
              <a:ext uri="{FF2B5EF4-FFF2-40B4-BE49-F238E27FC236}">
                <a16:creationId xmlns:a16="http://schemas.microsoft.com/office/drawing/2014/main" id="{07048ACD-7C8A-600E-75FE-273709A61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592" y="712342"/>
            <a:ext cx="14901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 </a:t>
            </a:r>
            <a:r>
              <a:rPr lang="de-CH" alt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OFEN</a:t>
            </a:r>
            <a:endParaRPr lang="de-CH" altLang="fr-FR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4" name="Titre 1">
            <a:extLst>
              <a:ext uri="{FF2B5EF4-FFF2-40B4-BE49-F238E27FC236}">
                <a16:creationId xmlns:a16="http://schemas.microsoft.com/office/drawing/2014/main" id="{AE2E24B7-DFDE-A8D0-5C29-9CD85960BF35}"/>
              </a:ext>
            </a:extLst>
          </p:cNvPr>
          <p:cNvSpPr txBox="1">
            <a:spLocks/>
          </p:cNvSpPr>
          <p:nvPr/>
        </p:nvSpPr>
        <p:spPr bwMode="auto">
          <a:xfrm>
            <a:off x="361951" y="119876"/>
            <a:ext cx="98615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CH" altLang="fr-FR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Constats : situation actuelle de l’approvisionnement du pays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C14C6F-B4E7-188D-6F4A-0558E18E5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67" y="1029376"/>
            <a:ext cx="24723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dont 71.2% d’énergie</a:t>
            </a:r>
          </a:p>
          <a:p>
            <a:r>
              <a:rPr lang="fr-CH" altLang="fr-FR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 renouvelable</a:t>
            </a:r>
          </a:p>
        </p:txBody>
      </p:sp>
      <p:pic>
        <p:nvPicPr>
          <p:cNvPr id="2" name="Image 20">
            <a:extLst>
              <a:ext uri="{FF2B5EF4-FFF2-40B4-BE49-F238E27FC236}">
                <a16:creationId xmlns:a16="http://schemas.microsoft.com/office/drawing/2014/main" id="{A4400CFF-90F7-F0DE-8C11-E7C38A9D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/>
          <a:stretch>
            <a:fillRect/>
          </a:stretch>
        </p:blipFill>
        <p:spPr bwMode="auto">
          <a:xfrm>
            <a:off x="8270052" y="861611"/>
            <a:ext cx="2655090" cy="276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7E706C-F390-B4FD-F31A-9A49C2931A21}"/>
              </a:ext>
            </a:extLst>
          </p:cNvPr>
          <p:cNvSpPr/>
          <p:nvPr/>
        </p:nvSpPr>
        <p:spPr>
          <a:xfrm>
            <a:off x="8548104" y="1586039"/>
            <a:ext cx="336943" cy="525982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19">
            <a:extLst>
              <a:ext uri="{FF2B5EF4-FFF2-40B4-BE49-F238E27FC236}">
                <a16:creationId xmlns:a16="http://schemas.microsoft.com/office/drawing/2014/main" id="{DC1C8185-7DF4-93D2-3B39-81FC35B86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163" y="3714318"/>
            <a:ext cx="4532753" cy="3693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Dépendance </a:t>
            </a:r>
            <a:r>
              <a:rPr lang="de-CH" altLang="fr-FR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fr-FR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importations</a:t>
            </a:r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fr-FR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d’électricité</a:t>
            </a:r>
            <a:r>
              <a:rPr lang="de-CH" altLang="fr-FR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7705B0-CE15-3E7F-5196-BEC145429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951" y="989341"/>
            <a:ext cx="278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mois en 2023...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5AE2ABA3-1B91-4318-4341-94346995C33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076" y="4319752"/>
            <a:ext cx="3372449" cy="2260966"/>
          </a:xfrm>
          <a:prstGeom prst="rect">
            <a:avLst/>
          </a:prstGeom>
        </p:spPr>
      </p:pic>
      <p:graphicFrame>
        <p:nvGraphicFramePr>
          <p:cNvPr id="7" name="Tableau 12">
            <a:extLst>
              <a:ext uri="{FF2B5EF4-FFF2-40B4-BE49-F238E27FC236}">
                <a16:creationId xmlns:a16="http://schemas.microsoft.com/office/drawing/2014/main" id="{A93F213F-7FA9-A53D-4E49-BFE4CD1971A9}"/>
              </a:ext>
            </a:extLst>
          </p:cNvPr>
          <p:cNvGraphicFramePr>
            <a:graphicFrameLocks noGrp="1"/>
          </p:cNvGraphicFramePr>
          <p:nvPr/>
        </p:nvGraphicFramePr>
        <p:xfrm>
          <a:off x="1892544" y="4741766"/>
          <a:ext cx="247016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167">
                  <a:extLst>
                    <a:ext uri="{9D8B030D-6E8A-4147-A177-3AD203B41FA5}">
                      <a16:colId xmlns:a16="http://schemas.microsoft.com/office/drawing/2014/main" val="4021412229"/>
                    </a:ext>
                  </a:extLst>
                </a:gridCol>
              </a:tblGrid>
              <a:tr h="186881">
                <a:tc>
                  <a:txBody>
                    <a:bodyPr/>
                    <a:lstStyle/>
                    <a:p>
                      <a:r>
                        <a:rPr lang="fr-CH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Pénurie d’électricité en hiver</a:t>
                      </a:r>
                      <a:endParaRPr lang="fr-FR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406179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Besoin d’électricité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900702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Production solaire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892389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Production biomasse/éolienne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620627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Production</a:t>
                      </a:r>
                      <a:r>
                        <a:rPr lang="fr-CH" sz="1200" b="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hydroélectrique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288879"/>
                  </a:ext>
                </a:extLst>
              </a:tr>
            </a:tbl>
          </a:graphicData>
        </a:graphic>
      </p:graphicFrame>
      <p:pic>
        <p:nvPicPr>
          <p:cNvPr id="12" name="Image 14">
            <a:extLst>
              <a:ext uri="{FF2B5EF4-FFF2-40B4-BE49-F238E27FC236}">
                <a16:creationId xmlns:a16="http://schemas.microsoft.com/office/drawing/2014/main" id="{B512A514-7F67-46EA-7F0A-B6054C2D2A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21" y="4808880"/>
            <a:ext cx="261063" cy="1251301"/>
          </a:xfrm>
          <a:prstGeom prst="rect">
            <a:avLst/>
          </a:prstGeom>
          <a:ln>
            <a:noFill/>
          </a:ln>
        </p:spPr>
      </p:pic>
      <p:sp>
        <p:nvSpPr>
          <p:cNvPr id="13" name="Textfeld 5">
            <a:extLst>
              <a:ext uri="{FF2B5EF4-FFF2-40B4-BE49-F238E27FC236}">
                <a16:creationId xmlns:a16="http://schemas.microsoft.com/office/drawing/2014/main" id="{A9961D7E-806C-27A9-49D0-E4E9AE109EB0}"/>
              </a:ext>
            </a:extLst>
          </p:cNvPr>
          <p:cNvSpPr txBox="1"/>
          <p:nvPr/>
        </p:nvSpPr>
        <p:spPr>
          <a:xfrm>
            <a:off x="7276718" y="4613525"/>
            <a:ext cx="2470167" cy="328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fr-CH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Besoins et offre en électricité en 2050 ?</a:t>
            </a:r>
            <a:endParaRPr lang="de-DE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3EA52533-61ED-CB03-5657-6A8F9C68438A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0AFCAB82-BB1E-31E0-1E53-10EB85D71967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202" grpId="0"/>
      <p:bldP spid="8" grpId="0"/>
      <p:bldP spid="3" grpId="0" animBg="1"/>
      <p:bldP spid="4" grpId="0" animBg="1"/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60A0E-6BF1-D9DC-6995-32C6ED00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81906-B942-ECDF-F47F-BFBCC7385481}"/>
              </a:ext>
            </a:extLst>
          </p:cNvPr>
          <p:cNvSpPr txBox="1">
            <a:spLocks/>
          </p:cNvSpPr>
          <p:nvPr/>
        </p:nvSpPr>
        <p:spPr bwMode="auto">
          <a:xfrm>
            <a:off x="361951" y="119876"/>
            <a:ext cx="98615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CH" altLang="fr-FR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Objectifs de politique énergétiques</a:t>
            </a:r>
          </a:p>
        </p:txBody>
      </p:sp>
      <p:pic>
        <p:nvPicPr>
          <p:cNvPr id="4" name="Image 16">
            <a:extLst>
              <a:ext uri="{FF2B5EF4-FFF2-40B4-BE49-F238E27FC236}">
                <a16:creationId xmlns:a16="http://schemas.microsoft.com/office/drawing/2014/main" id="{F6A5BC42-F2B6-B2FA-7620-476A38250C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6"/>
          <a:stretch/>
        </p:blipFill>
        <p:spPr bwMode="auto">
          <a:xfrm>
            <a:off x="379022" y="1648620"/>
            <a:ext cx="4298174" cy="26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B5E2E378-3304-DE87-8A8C-F2E6D9D07F9B}"/>
              </a:ext>
            </a:extLst>
          </p:cNvPr>
          <p:cNvSpPr txBox="1">
            <a:spLocks/>
          </p:cNvSpPr>
          <p:nvPr/>
        </p:nvSpPr>
        <p:spPr bwMode="auto">
          <a:xfrm>
            <a:off x="207696" y="916105"/>
            <a:ext cx="3735823" cy="6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E1282B"/>
                </a:solidFill>
                <a:latin typeface="+mn-lt"/>
                <a:ea typeface="+mn-ea"/>
                <a:cs typeface="+mn-cs"/>
              </a:defRPr>
            </a:lvl2pPr>
            <a:lvl3pPr marL="1143000" indent="-2206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Stratégie énergétique 2050 </a:t>
            </a:r>
          </a:p>
          <a:p>
            <a:pPr defTabSz="914400"/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loi sur l’énergie adoptée en mai 2017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DF7AAD-4C81-5B9C-774C-081D3F606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679" y="1848747"/>
            <a:ext cx="6916335" cy="3486256"/>
          </a:xfrm>
          <a:prstGeom prst="rect">
            <a:avLst/>
          </a:prstGeom>
          <a:ln w="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EC92F770-9F42-BFD3-014A-0AD3A2655910}"/>
              </a:ext>
            </a:extLst>
          </p:cNvPr>
          <p:cNvSpPr txBox="1">
            <a:spLocks/>
          </p:cNvSpPr>
          <p:nvPr/>
        </p:nvSpPr>
        <p:spPr bwMode="auto">
          <a:xfrm>
            <a:off x="6300375" y="950050"/>
            <a:ext cx="4992379" cy="6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E1282B"/>
                </a:solidFill>
                <a:latin typeface="+mn-lt"/>
                <a:ea typeface="+mn-ea"/>
                <a:cs typeface="+mn-cs"/>
              </a:defRPr>
            </a:lvl2pPr>
            <a:lvl3pPr marL="1143000" indent="-2206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 énergétiques 2050+ </a:t>
            </a:r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sont compatibles avec un Suisse neutre pour le climat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628D44-EE20-9497-92F0-A4A9203CA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0" y="4393357"/>
            <a:ext cx="3392431" cy="2004542"/>
          </a:xfrm>
          <a:prstGeom prst="rect">
            <a:avLst/>
          </a:prstGeom>
        </p:spPr>
      </p:pic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C716B266-95E2-C21D-595D-8A6B6918FF20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7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4D369A01-2D63-B5A0-73DE-DFE8DCAE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217" y="5732578"/>
            <a:ext cx="1662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 </a:t>
            </a:r>
            <a:r>
              <a:rPr lang="de-CH" alt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OFEN et </a:t>
            </a:r>
            <a:r>
              <a:rPr lang="de-CH" alt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EnDK</a:t>
            </a:r>
            <a:endParaRPr lang="de-CH" altLang="fr-FR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F9BB72FF-5A47-F9B9-EC42-FF0E2B3EE632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346004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1847528" y="951444"/>
          <a:ext cx="8280920" cy="529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id="{D7F98289-ABE4-C911-5DAC-4F37E51A1F02}"/>
              </a:ext>
            </a:extLst>
          </p:cNvPr>
          <p:cNvSpPr txBox="1">
            <a:spLocks/>
          </p:cNvSpPr>
          <p:nvPr/>
        </p:nvSpPr>
        <p:spPr bwMode="auto">
          <a:xfrm>
            <a:off x="361951" y="119876"/>
            <a:ext cx="1163044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CH" altLang="fr-FR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Valais veut contribuer aux objectifs</a:t>
            </a:r>
            <a:r>
              <a:rPr lang="fr-CH" altLang="fr-FR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(100% renouvelable et indigène en 2060)</a:t>
            </a:r>
            <a:endParaRPr lang="fr-CH" altLang="fr-FR" sz="3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DB40909B-A2F1-D91A-EAC6-9B66FC0E2C82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8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F2676129-3568-BF3F-6294-E8E00F9B9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362" y="6244158"/>
            <a:ext cx="25396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 </a:t>
            </a:r>
            <a:r>
              <a:rPr lang="de-CH" alt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Vision 2060 – SEFH</a:t>
            </a:r>
            <a:endParaRPr lang="de-CH" altLang="fr-FR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BF91227-1945-1BE2-9ED1-D1DA8A139BF2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</p:spTree>
    <p:extLst>
      <p:ext uri="{BB962C8B-B14F-4D97-AF65-F5344CB8AC3E}">
        <p14:creationId xmlns:p14="http://schemas.microsoft.com/office/powerpoint/2010/main" val="22185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7240F-C03E-2FE6-F66E-BE2210852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CD5D9F5-3E8A-66E9-6A96-C269A93A990A}"/>
              </a:ext>
            </a:extLst>
          </p:cNvPr>
          <p:cNvSpPr txBox="1">
            <a:spLocks/>
          </p:cNvSpPr>
          <p:nvPr/>
        </p:nvSpPr>
        <p:spPr bwMode="auto">
          <a:xfrm>
            <a:off x="361951" y="119876"/>
            <a:ext cx="1163044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CH" altLang="fr-FR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enjeux énergétiques du parc immobilier valaisan</a:t>
            </a:r>
          </a:p>
        </p:txBody>
      </p: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3E59FD9A-3E6F-3696-BB60-D7182F786313}"/>
              </a:ext>
            </a:extLst>
          </p:cNvPr>
          <p:cNvSpPr txBox="1">
            <a:spLocks/>
          </p:cNvSpPr>
          <p:nvPr/>
        </p:nvSpPr>
        <p:spPr bwMode="auto">
          <a:xfrm>
            <a:off x="35389" y="6596390"/>
            <a:ext cx="43180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899102C-ECE9-41E8-AC6D-734A4AB4085E}" type="slidenum">
              <a:rPr lang="fr-CH" altLang="fr-FR" sz="110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9</a:t>
            </a:fld>
            <a:endParaRPr lang="fr-CH" altLang="fr-FR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787F4DBC-0D13-B7A5-014F-3528FD947DD1}"/>
              </a:ext>
            </a:extLst>
          </p:cNvPr>
          <p:cNvSpPr txBox="1">
            <a:spLocks/>
          </p:cNvSpPr>
          <p:nvPr/>
        </p:nvSpPr>
        <p:spPr bwMode="auto">
          <a:xfrm>
            <a:off x="643439" y="6511459"/>
            <a:ext cx="7616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fr-F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de la rénovation à Nendaz -  Nouvelle loi cantonale sur l’énergie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FB27D41-35AE-3F38-A284-62DA8442DE52}"/>
              </a:ext>
            </a:extLst>
          </p:cNvPr>
          <p:cNvGraphicFramePr>
            <a:graphicFrameLocks/>
          </p:cNvGraphicFramePr>
          <p:nvPr/>
        </p:nvGraphicFramePr>
        <p:xfrm>
          <a:off x="6493504" y="949292"/>
          <a:ext cx="5118834" cy="352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DBF99024-A21C-A15C-3CAD-F5F630354FBA}"/>
              </a:ext>
            </a:extLst>
          </p:cNvPr>
          <p:cNvSpPr txBox="1">
            <a:spLocks/>
          </p:cNvSpPr>
          <p:nvPr/>
        </p:nvSpPr>
        <p:spPr bwMode="auto">
          <a:xfrm>
            <a:off x="359277" y="-1414556"/>
            <a:ext cx="7900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5625" indent="-212725">
              <a:spcBef>
                <a:spcPct val="20000"/>
              </a:spcBef>
              <a:buChar char="•"/>
              <a:defRPr sz="1600">
                <a:solidFill>
                  <a:srgbClr val="E1282B"/>
                </a:solidFill>
                <a:latin typeface="Arial" panose="020B0604020202020204" pitchFamily="34" charset="0"/>
              </a:defRPr>
            </a:lvl2pPr>
            <a:lvl3pPr marL="855663" indent="-1651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98563" indent="-169863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1463" indent="-16986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986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58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30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0263" indent="-169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CH" altLang="fr-FR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enjeux énergétiques du parc immobilier valaisan</a:t>
            </a:r>
            <a:endParaRPr lang="fr-CH" altLang="fr-FR" sz="2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FBCEA9D-89E9-E505-E30D-4FC87667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26" y="3798854"/>
            <a:ext cx="3222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CH" altLang="fr-FR" sz="800" b="1" dirty="0">
                <a:latin typeface="+mj-lt"/>
                <a:cs typeface="Calibri" panose="020F0502020204030204" pitchFamily="34" charset="0"/>
              </a:rPr>
              <a:t>Sources </a:t>
            </a:r>
            <a:r>
              <a:rPr lang="fr-CH" altLang="fr-FR" sz="800" dirty="0">
                <a:latin typeface="+mj-lt"/>
                <a:cs typeface="Calibri" panose="020F0502020204030204" pitchFamily="34" charset="0"/>
              </a:rPr>
              <a:t>: </a:t>
            </a:r>
            <a:r>
              <a:rPr lang="fr-CH" altLang="fr-FR" sz="800" dirty="0" err="1">
                <a:latin typeface="+mj-lt"/>
                <a:cs typeface="Calibri" panose="020F0502020204030204" pitchFamily="34" charset="0"/>
              </a:rPr>
              <a:t>RegBL</a:t>
            </a:r>
            <a:r>
              <a:rPr lang="fr-CH" altLang="fr-FR" sz="800" dirty="0">
                <a:latin typeface="+mj-lt"/>
                <a:cs typeface="Calibri" panose="020F0502020204030204" pitchFamily="34" charset="0"/>
              </a:rPr>
              <a:t> 20240409, PB-VS 2024, SEFH 2024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DA888162-1FAC-CD2C-A3A6-3A93290855EB}"/>
              </a:ext>
            </a:extLst>
          </p:cNvPr>
          <p:cNvGraphicFramePr>
            <a:graphicFrameLocks noGrp="1"/>
          </p:cNvGraphicFramePr>
          <p:nvPr/>
        </p:nvGraphicFramePr>
        <p:xfrm>
          <a:off x="643439" y="949292"/>
          <a:ext cx="3816350" cy="2633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5670">
                  <a:extLst>
                    <a:ext uri="{9D8B030D-6E8A-4147-A177-3AD203B41FA5}">
                      <a16:colId xmlns:a16="http://schemas.microsoft.com/office/drawing/2014/main" val="169231118"/>
                    </a:ext>
                  </a:extLst>
                </a:gridCol>
                <a:gridCol w="880680">
                  <a:extLst>
                    <a:ext uri="{9D8B030D-6E8A-4147-A177-3AD203B41FA5}">
                      <a16:colId xmlns:a16="http://schemas.microsoft.com/office/drawing/2014/main" val="3442781297"/>
                    </a:ext>
                  </a:extLst>
                </a:gridCol>
              </a:tblGrid>
              <a:tr h="3599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Nbre</a:t>
                      </a:r>
                      <a:r>
                        <a:rPr lang="fr-CH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 bâ</a:t>
                      </a:r>
                      <a:r>
                        <a:rPr lang="fr-C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timents</a:t>
                      </a:r>
                      <a:r>
                        <a:rPr lang="fr-CH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chauffés en Valais</a:t>
                      </a:r>
                      <a:endParaRPr lang="fr-CH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fr-CH" sz="15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8" marB="0" anchor="ctr"/>
                </a:tc>
                <a:extLst>
                  <a:ext uri="{0D108BD9-81ED-4DB2-BD59-A6C34878D82A}">
                    <a16:rowId xmlns:a16="http://schemas.microsoft.com/office/drawing/2014/main" val="3647687836"/>
                  </a:ext>
                </a:extLst>
              </a:tr>
              <a:tr h="419938">
                <a:tc>
                  <a:txBody>
                    <a:bodyPr/>
                    <a:lstStyle/>
                    <a:p>
                      <a:pPr algn="l" fontAlgn="ctr"/>
                      <a:r>
                        <a:rPr lang="fr-CH" sz="15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5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Bâtiments existants chauffés</a:t>
                      </a:r>
                      <a:endParaRPr lang="fr-CH" sz="15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5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120'500</a:t>
                      </a:r>
                      <a:endParaRPr lang="fr-CH" sz="15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00101"/>
                  </a:ext>
                </a:extLst>
              </a:tr>
              <a:tr h="432995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Bâtiments récents bien isolés</a:t>
                      </a:r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38'000 </a:t>
                      </a:r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2643"/>
                  </a:ext>
                </a:extLst>
              </a:tr>
              <a:tr h="402403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Bâtiments rénovés depuis 2000</a:t>
                      </a:r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12'500</a:t>
                      </a:r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350139"/>
                  </a:ext>
                </a:extLst>
              </a:tr>
              <a:tr h="380822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Bâtiments peu ou pas isolés </a:t>
                      </a:r>
                      <a:endParaRPr lang="fr-CH" sz="1400" b="1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70'000 </a:t>
                      </a:r>
                      <a:endParaRPr lang="fr-CH" sz="1400" b="1" i="0" u="none" strike="noStrike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181603"/>
                  </a:ext>
                </a:extLst>
              </a:tr>
              <a:tr h="204467">
                <a:tc>
                  <a:txBody>
                    <a:bodyPr/>
                    <a:lstStyle/>
                    <a:p>
                      <a:pPr algn="l" fontAlgn="ctr"/>
                      <a:endParaRPr lang="fr-CH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CH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48058"/>
                  </a:ext>
                </a:extLst>
              </a:tr>
              <a:tr h="433067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Rénovations d'enveloppes (tendance annuelle) </a:t>
                      </a:r>
                      <a:endParaRPr lang="fr-CH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750</a:t>
                      </a:r>
                      <a:endParaRPr lang="fr-CH" sz="1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1" marR="6351" marT="6347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805904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0FD357C-3AFC-615B-3729-87D1DED34069}"/>
              </a:ext>
            </a:extLst>
          </p:cNvPr>
          <p:cNvGraphicFramePr>
            <a:graphicFrameLocks noGrp="1"/>
          </p:cNvGraphicFramePr>
          <p:nvPr/>
        </p:nvGraphicFramePr>
        <p:xfrm>
          <a:off x="7270952" y="4880897"/>
          <a:ext cx="3563937" cy="866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4143">
                  <a:extLst>
                    <a:ext uri="{9D8B030D-6E8A-4147-A177-3AD203B41FA5}">
                      <a16:colId xmlns:a16="http://schemas.microsoft.com/office/drawing/2014/main" val="397848975"/>
                    </a:ext>
                  </a:extLst>
                </a:gridCol>
                <a:gridCol w="689794">
                  <a:extLst>
                    <a:ext uri="{9D8B030D-6E8A-4147-A177-3AD203B41FA5}">
                      <a16:colId xmlns:a16="http://schemas.microsoft.com/office/drawing/2014/main" val="202215085"/>
                    </a:ext>
                  </a:extLst>
                </a:gridCol>
              </a:tblGrid>
              <a:tr h="433387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Remplacements</a:t>
                      </a:r>
                      <a:r>
                        <a:rPr lang="fr-CH" sz="14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Mazout et Gaz </a:t>
                      </a:r>
                      <a:r>
                        <a:rPr lang="fr-CH" sz="14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 renouvelable (tendance annuelle)</a:t>
                      </a:r>
                      <a:endParaRPr lang="fr-CH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9" marR="6349" marT="6348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750</a:t>
                      </a:r>
                      <a:endParaRPr lang="fr-CH" sz="1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9" marR="6349" marT="6348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37002"/>
                  </a:ext>
                </a:extLst>
              </a:tr>
              <a:tr h="433387">
                <a:tc>
                  <a:txBody>
                    <a:bodyPr/>
                    <a:lstStyle/>
                    <a:p>
                      <a:pPr algn="l" fontAlgn="ctr"/>
                      <a:r>
                        <a:rPr lang="fr-CH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Remplacements</a:t>
                      </a:r>
                      <a:r>
                        <a:rPr lang="fr-CH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  <a:r>
                        <a:rPr lang="fr-CH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par renouvelable (tendance annuelle)</a:t>
                      </a:r>
                      <a:endParaRPr lang="fr-CH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9" marR="6349" marT="6348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6349" marR="6349" marT="6348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86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rgbClr val="093363"/>
      </a:dk1>
      <a:lt1>
        <a:srgbClr val="C4D7AE"/>
      </a:lt1>
      <a:dk2>
        <a:srgbClr val="003A74"/>
      </a:dk2>
      <a:lt2>
        <a:srgbClr val="C4D7AE"/>
      </a:lt2>
      <a:accent1>
        <a:srgbClr val="003A74"/>
      </a:accent1>
      <a:accent2>
        <a:srgbClr val="C4D7AE"/>
      </a:accent2>
      <a:accent3>
        <a:srgbClr val="E1BABD"/>
      </a:accent3>
      <a:accent4>
        <a:srgbClr val="BDC9D7"/>
      </a:accent4>
      <a:accent5>
        <a:srgbClr val="E7CEC0"/>
      </a:accent5>
      <a:accent6>
        <a:srgbClr val="C4D7AE"/>
      </a:accent6>
      <a:hlink>
        <a:srgbClr val="003A74"/>
      </a:hlink>
      <a:folHlink>
        <a:srgbClr val="003A74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200" b="0" i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dèle de présentation Genedis.potx" id="{8296E05D-0587-4B0B-8189-1246E0C21185}" vid="{A3DB9177-35E0-4A8A-B417-74AF7825F1A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a04e98-1678-4dce-9614-0cc1cdbd59d8">
      <Terms xmlns="http://schemas.microsoft.com/office/infopath/2007/PartnerControls"/>
    </lcf76f155ced4ddcb4097134ff3c332f>
    <TaxCatchAll xmlns="8ae45bc7-eb31-43b9-a139-6d044357c10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6C94325470D846A2F5CA15C10D66AC" ma:contentTypeVersion="12" ma:contentTypeDescription="Crée un document." ma:contentTypeScope="" ma:versionID="ac49f7ae101ccbfe79910c341a8768e9">
  <xsd:schema xmlns:xsd="http://www.w3.org/2001/XMLSchema" xmlns:xs="http://www.w3.org/2001/XMLSchema" xmlns:p="http://schemas.microsoft.com/office/2006/metadata/properties" xmlns:ns2="2ea04e98-1678-4dce-9614-0cc1cdbd59d8" xmlns:ns3="8ae45bc7-eb31-43b9-a139-6d044357c10c" targetNamespace="http://schemas.microsoft.com/office/2006/metadata/properties" ma:root="true" ma:fieldsID="cb5cce520feb47a51a2155a37c68d9c7" ns2:_="" ns3:_="">
    <xsd:import namespace="2ea04e98-1678-4dce-9614-0cc1cdbd59d8"/>
    <xsd:import namespace="8ae45bc7-eb31-43b9-a139-6d044357c1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a04e98-1678-4dce-9614-0cc1cdbd59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7bb4e9c3-47e6-4c51-ae4b-a946f0fc7e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45bc7-eb31-43b9-a139-6d044357c10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48b5be9-28cb-41f0-822d-d857852e46f1}" ma:internalName="TaxCatchAll" ma:showField="CatchAllData" ma:web="8ae45bc7-eb31-43b9-a139-6d044357c1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CADAA5-65CB-4202-AC41-E2A9E7272991}">
  <ds:schemaRefs>
    <ds:schemaRef ds:uri="http://schemas.microsoft.com/office/2006/metadata/properties"/>
    <ds:schemaRef ds:uri="http://schemas.microsoft.com/office/infopath/2007/PartnerControls"/>
    <ds:schemaRef ds:uri="10c94d5e-3cd5-41da-82ae-9b6e29d79631"/>
    <ds:schemaRef ds:uri="62bc3b6d-d4f0-478d-9137-e2cb2d3cb3f6"/>
    <ds:schemaRef ds:uri="2ea04e98-1678-4dce-9614-0cc1cdbd59d8"/>
    <ds:schemaRef ds:uri="8ae45bc7-eb31-43b9-a139-6d044357c10c"/>
  </ds:schemaRefs>
</ds:datastoreItem>
</file>

<file path=customXml/itemProps2.xml><?xml version="1.0" encoding="utf-8"?>
<ds:datastoreItem xmlns:ds="http://schemas.openxmlformats.org/officeDocument/2006/customXml" ds:itemID="{4C658314-E515-4638-B543-7BD4AAC17D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FD55A8-A1EE-4213-BA53-92A3734CB2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a04e98-1678-4dce-9614-0cc1cdbd59d8"/>
    <ds:schemaRef ds:uri="8ae45bc7-eb31-43b9-a139-6d044357c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Modèle de présentation Genedis</Template>
  <TotalTime>854</TotalTime>
  <Words>3408</Words>
  <Application>Microsoft Office PowerPoint</Application>
  <PresentationFormat>Grand écran</PresentationFormat>
  <Paragraphs>672</Paragraphs>
  <Slides>43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4" baseType="lpstr">
      <vt:lpstr>Aptos</vt:lpstr>
      <vt:lpstr>Arial</vt:lpstr>
      <vt:lpstr>Arial Black</vt:lpstr>
      <vt:lpstr>Calibri</vt:lpstr>
      <vt:lpstr>Calibri bolt</vt:lpstr>
      <vt:lpstr>Roboto</vt:lpstr>
      <vt:lpstr>RTS Neue VAR</vt:lpstr>
      <vt:lpstr>Verdana</vt:lpstr>
      <vt:lpstr>Wingdings</vt:lpstr>
      <vt:lpstr>Thème Office</vt:lpstr>
      <vt:lpstr>think-cell Slide</vt:lpstr>
      <vt:lpstr>Présentation PowerPoint</vt:lpstr>
      <vt:lpstr>Présentation PowerPoint</vt:lpstr>
      <vt:lpstr>Présentation PowerPoint</vt:lpstr>
      <vt:lpstr>Journée de la rénovation à Nendaz Information sur la nouvelle loi sur l’énergie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Rénovation d’envergure des chauffages électriques décentralisés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d’information Commune de Nendaz  Propriétaires </vt:lpstr>
      <vt:lpstr>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Questions et remarques ?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 Dubois</dc:creator>
  <cp:lastModifiedBy>Eugénie Allenspach</cp:lastModifiedBy>
  <cp:revision>4</cp:revision>
  <dcterms:created xsi:type="dcterms:W3CDTF">2024-05-14T09:03:14Z</dcterms:created>
  <dcterms:modified xsi:type="dcterms:W3CDTF">2025-04-01T13:18:05Z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0x010100496C94325470D846A2F5CA15C10D66AC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